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7" r:id="rId39"/>
    <p:sldId id="293" r:id="rId40"/>
    <p:sldId id="298" r:id="rId41"/>
    <p:sldId id="295" r:id="rId42"/>
    <p:sldId id="299" r:id="rId43"/>
    <p:sldId id="294" r:id="rId44"/>
    <p:sldId id="300" r:id="rId45"/>
    <p:sldId id="296" r:id="rId46"/>
    <p:sldId id="301" r:id="rId47"/>
    <p:sldId id="302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8A7032DF-54AE-494D-B2B3-CE600CA7894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7"/>
            <p14:sldId id="293"/>
            <p14:sldId id="298"/>
            <p14:sldId id="295"/>
            <p14:sldId id="299"/>
            <p14:sldId id="294"/>
            <p14:sldId id="300"/>
            <p14:sldId id="296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83D724-8A61-4652-B5D3-155C4367F195}" v="383" dt="2025-09-01T08:55:44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247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191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233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3102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565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7319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568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2696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33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037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354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25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848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13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066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60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84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525A0A4-5C1D-42EC-B609-B96551605480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D1D3B-1BF1-43D4-A716-CAE79A7FD3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8771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2C03BBD-D455-A1ED-B749-326CF9E4E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486" y="1266958"/>
            <a:ext cx="2569028" cy="4528457"/>
          </a:xfrm>
        </p:spPr>
        <p:txBody>
          <a:bodyPr anchor="ctr">
            <a:normAutofit/>
          </a:bodyPr>
          <a:lstStyle/>
          <a:p>
            <a:pPr algn="r"/>
            <a:r>
              <a:rPr lang="it-IT" i="1">
                <a:solidFill>
                  <a:srgbClr val="FFFFFF"/>
                </a:solidFill>
              </a:rPr>
              <a:t>By: Matteo Varè 856479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5BA78E-5103-A479-B224-7B8596078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033" y="1266958"/>
            <a:ext cx="6248624" cy="45284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5000" i="1"/>
              <a:t>Analisi dell’impatto di errori in un dataset su tre modelli di Machine learning</a:t>
            </a:r>
            <a:endParaRPr lang="it-IT" sz="5000"/>
          </a:p>
        </p:txBody>
      </p:sp>
    </p:spTree>
    <p:extLst>
      <p:ext uri="{BB962C8B-B14F-4D97-AF65-F5344CB8AC3E}">
        <p14:creationId xmlns:p14="http://schemas.microsoft.com/office/powerpoint/2010/main" val="728217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F81D90-078B-08B5-FB80-CD4E9B6D3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preliminari codice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EE8DF4-6648-9207-FF03-17DE9795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47" y="1596799"/>
            <a:ext cx="10015306" cy="17166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8958981-6DB0-5A5C-AEF6-FB6A53F9E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37" y="3429000"/>
            <a:ext cx="8284168" cy="28599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098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BF57D8-88F5-6CCE-F8E6-EDE8484E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43632" cy="1325563"/>
          </a:xfrm>
        </p:spPr>
        <p:txBody>
          <a:bodyPr/>
          <a:lstStyle/>
          <a:p>
            <a:r>
              <a:rPr lang="it-IT" dirty="0"/>
              <a:t>addestramento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66B8C49-03C7-FCFE-F40E-E2C2C754D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80" y="1895158"/>
            <a:ext cx="6077888" cy="3075550"/>
          </a:xfrm>
          <a:prstGeom prst="rect">
            <a:avLst/>
          </a:prstGeom>
          <a:noFill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57A7242-7E27-4D28-4075-B3DA0EF7F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1690688"/>
            <a:ext cx="6181725" cy="3439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955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C9C3605-0E4D-A1B6-178C-1DBBEC426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07075" cy="4054475"/>
          </a:xfrm>
          <a:prstGeom prst="rect">
            <a:avLst/>
          </a:prstGeom>
          <a:noFill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A4D85F5-82A5-A2DB-27E0-060B75D8C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805" y="0"/>
            <a:ext cx="6005195" cy="3940175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5ECA1C-FD73-9C94-D9A4-1B19FE846E36}"/>
              </a:ext>
            </a:extLst>
          </p:cNvPr>
          <p:cNvSpPr txBox="1"/>
          <p:nvPr/>
        </p:nvSpPr>
        <p:spPr>
          <a:xfrm>
            <a:off x="314632" y="4336026"/>
            <a:ext cx="1131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Nel </a:t>
            </a:r>
            <a:r>
              <a:rPr lang="it-IT" dirty="0" err="1"/>
              <a:t>neural</a:t>
            </a:r>
            <a:r>
              <a:rPr lang="it-IT" dirty="0"/>
              <a:t> network è risultata necessaria un’applicazione sul training set inputato di uno standard </a:t>
            </a:r>
            <a:r>
              <a:rPr lang="it-IT" dirty="0" err="1"/>
              <a:t>scaler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reti neurali sono sensibili alla scala delle feature di input, in particolare, applicare lo </a:t>
            </a:r>
            <a:r>
              <a:rPr lang="it-IT" dirty="0" err="1"/>
              <a:t>StandardScaler</a:t>
            </a:r>
            <a:r>
              <a:rPr lang="it-IT" dirty="0"/>
              <a:t> sul training set prima dell'addestramento favorisce una convergenza più veloce e più stabile perché le feature ottengono scale simili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molte funzioni di attivazione sono sensibili all'intervallo dei valori di input, scalando i dati si tende a mantenere i valori in intervalli dove queste funzioni hanno gradienti più significativi, favorendo un apprendimento efficace</a:t>
            </a:r>
          </a:p>
        </p:txBody>
      </p:sp>
    </p:spTree>
    <p:extLst>
      <p:ext uri="{BB962C8B-B14F-4D97-AF65-F5344CB8AC3E}">
        <p14:creationId xmlns:p14="http://schemas.microsoft.com/office/powerpoint/2010/main" val="303613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A05B50-A86A-1BDC-1B4C-C59180FB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def</a:t>
            </a:r>
            <a:r>
              <a:rPr lang="it-IT" dirty="0"/>
              <a:t> </a:t>
            </a:r>
            <a:r>
              <a:rPr lang="it-IT" dirty="0" err="1"/>
              <a:t>downsampling</a:t>
            </a:r>
            <a:r>
              <a:rPr lang="it-IT" dirty="0"/>
              <a:t>(…)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B0A1BE-26EE-6DDA-E8BD-E558C798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15" y="2883740"/>
            <a:ext cx="5613520" cy="1325563"/>
          </a:xfrm>
        </p:spPr>
        <p:txBody>
          <a:bodyPr>
            <a:normAutofit/>
          </a:bodyPr>
          <a:lstStyle/>
          <a:p>
            <a:r>
              <a:rPr lang="it-IT" dirty="0"/>
              <a:t>effettua il </a:t>
            </a:r>
            <a:r>
              <a:rPr lang="it-IT" dirty="0" err="1"/>
              <a:t>downsampling</a:t>
            </a:r>
            <a:r>
              <a:rPr lang="it-IT" dirty="0"/>
              <a:t> del dataset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7C17E2-EBB3-24E9-526B-F9FECC34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15" y="1690688"/>
            <a:ext cx="4578429" cy="48559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554D2AF-EE24-888B-69B5-120CD2BD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5" y="2231201"/>
            <a:ext cx="1777249" cy="40472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50B1D08-CA43-F052-730F-D97263DBC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870" y="1412875"/>
            <a:ext cx="6120130" cy="40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81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4D95E7-5A2A-C70C-12E5-B5598856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 </a:t>
            </a:r>
            <a:r>
              <a:rPr lang="it-IT" dirty="0" err="1"/>
              <a:t>prepareData</a:t>
            </a:r>
            <a:r>
              <a:rPr lang="it-IT" dirty="0"/>
              <a:t>(…)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F42BE9-B812-91BC-E2F9-E25FD8733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26" y="2296906"/>
            <a:ext cx="11147322" cy="1325563"/>
          </a:xfrm>
        </p:spPr>
        <p:txBody>
          <a:bodyPr>
            <a:normAutofit fontScale="85000" lnSpcReduction="10000"/>
          </a:bodyPr>
          <a:lstStyle/>
          <a:p>
            <a:r>
              <a:rPr lang="it-IT" sz="1800" dirty="0"/>
              <a:t>Essa si occupa di creare lo split del dataset originario in valori di test e valori di </a:t>
            </a:r>
            <a:r>
              <a:rPr lang="it-IT" sz="1800" dirty="0" err="1"/>
              <a:t>train</a:t>
            </a:r>
            <a:endParaRPr lang="it-IT" sz="1800" dirty="0"/>
          </a:p>
          <a:p>
            <a:r>
              <a:rPr lang="it-IT" sz="1800" dirty="0"/>
              <a:t>sporcare il test-set attraverso «</a:t>
            </a:r>
            <a:r>
              <a:rPr lang="it-IT" sz="1800" dirty="0" err="1"/>
              <a:t>sporcaX</a:t>
            </a:r>
            <a:r>
              <a:rPr lang="it-IT" sz="1800" dirty="0"/>
              <a:t>()»</a:t>
            </a:r>
          </a:p>
          <a:p>
            <a:r>
              <a:rPr lang="it-IT" sz="1800" dirty="0"/>
              <a:t>applica un “</a:t>
            </a:r>
            <a:r>
              <a:rPr lang="it-IT" sz="1800" dirty="0" err="1"/>
              <a:t>fitEncoding</a:t>
            </a:r>
            <a:r>
              <a:rPr lang="it-IT" sz="1800" dirty="0"/>
              <a:t>” sui nuovi valori di </a:t>
            </a:r>
            <a:r>
              <a:rPr lang="it-IT" sz="1800" dirty="0" err="1"/>
              <a:t>train</a:t>
            </a:r>
            <a:r>
              <a:rPr lang="it-IT" sz="1800" dirty="0"/>
              <a:t> e poi lo utilizza sia sui valori sporchi che puliti per creare coerenza nel dataset totale in caso di creazione di nuove colonne categoriche in seguito alla sporcatura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3BBDDA-0938-9877-BF19-B2210EF1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1628"/>
            <a:ext cx="7529256" cy="24359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396F08F-3B41-7FEA-A1B6-032595B8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0677"/>
            <a:ext cx="4539706" cy="2435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DD47722-183D-77B1-7311-EA6B96CF6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" y="3622470"/>
            <a:ext cx="11841374" cy="317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7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38EAE1-D564-E70F-7292-6B1FF869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def</a:t>
            </a:r>
            <a:r>
              <a:rPr lang="it-IT" dirty="0"/>
              <a:t> </a:t>
            </a:r>
            <a:r>
              <a:rPr lang="it-IT" dirty="0" err="1"/>
              <a:t>sporcaX</a:t>
            </a:r>
            <a:r>
              <a:rPr lang="it-IT" dirty="0"/>
              <a:t>(…)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CB2A9B-2B9E-78E9-1AAB-F50D1FA2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8903"/>
            <a:ext cx="10515600" cy="1769807"/>
          </a:xfrm>
        </p:spPr>
        <p:txBody>
          <a:bodyPr/>
          <a:lstStyle/>
          <a:p>
            <a:r>
              <a:rPr lang="it-IT" dirty="0"/>
              <a:t>Essa si occupa di sporcare i valori della porzione di dataset utilizzata per l’allenamento degli algoritmi di machine learning.</a:t>
            </a:r>
          </a:p>
          <a:p>
            <a:r>
              <a:rPr lang="it-IT" dirty="0"/>
              <a:t>prima delle effettive sporcature esegue le seguenti operazioni preliminari: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BDD127-6401-D40F-2B31-507A35E7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755"/>
            <a:ext cx="9141542" cy="19296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591C597-6731-D5A6-B428-390AB416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6107"/>
            <a:ext cx="3105114" cy="288332"/>
          </a:xfrm>
          <a:prstGeom prst="rect">
            <a:avLst/>
          </a:prstGeom>
        </p:spPr>
      </p:pic>
      <p:pic>
        <p:nvPicPr>
          <p:cNvPr id="6" name="Immagine 5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BFD58324-D7A4-5B0B-4C69-8362EB77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26193"/>
            <a:ext cx="10416161" cy="18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C40951-0CF8-BBD3-F5A8-68B91CE1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Inconsistenza nei 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9E2582-FD6A-3F20-FB72-07FF8F1DF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516141"/>
          </a:xfrm>
        </p:spPr>
        <p:txBody>
          <a:bodyPr>
            <a:normAutofit fontScale="92500"/>
          </a:bodyPr>
          <a:lstStyle/>
          <a:p>
            <a:pPr lvl="0"/>
            <a:r>
              <a:rPr lang="it-IT" sz="1800" dirty="0"/>
              <a:t>l’inserimento di inconsistenze logiche tra i valori delle features del dataset</a:t>
            </a:r>
          </a:p>
          <a:p>
            <a:pPr lvl="0"/>
            <a:r>
              <a:rPr lang="it-IT" sz="1800" dirty="0"/>
              <a:t>Età (</a:t>
            </a:r>
            <a:r>
              <a:rPr lang="it-IT" sz="1800" dirty="0" err="1"/>
              <a:t>person_age</a:t>
            </a:r>
            <a:r>
              <a:rPr lang="it-IT" sz="1800" dirty="0"/>
              <a:t>) – anni di lavoro (</a:t>
            </a:r>
            <a:r>
              <a:rPr lang="it-IT" sz="1800" dirty="0" err="1"/>
              <a:t>person_emp_exp</a:t>
            </a:r>
            <a:r>
              <a:rPr lang="it-IT" sz="1800" dirty="0"/>
              <a:t>) in quanto non ha senso avere </a:t>
            </a:r>
            <a:r>
              <a:rPr lang="it-IT" sz="1800" dirty="0" err="1"/>
              <a:t>piu’</a:t>
            </a:r>
            <a:r>
              <a:rPr lang="it-IT" sz="1800" dirty="0"/>
              <a:t> anni di lavoro che età</a:t>
            </a:r>
          </a:p>
          <a:p>
            <a:pPr lvl="0"/>
            <a:r>
              <a:rPr lang="it-IT" sz="1800" dirty="0"/>
              <a:t>Età (</a:t>
            </a:r>
            <a:r>
              <a:rPr lang="it-IT" sz="1800" dirty="0" err="1"/>
              <a:t>person_age</a:t>
            </a:r>
            <a:r>
              <a:rPr lang="it-IT" sz="1800" dirty="0"/>
              <a:t>) – anni di credito (</a:t>
            </a:r>
            <a:r>
              <a:rPr lang="it-IT" sz="1800" dirty="0" err="1"/>
              <a:t>cb_person_cred_hist_lengt</a:t>
            </a:r>
            <a:r>
              <a:rPr lang="it-IT" sz="1800" dirty="0"/>
              <a:t>) in quanto non ha senso avere </a:t>
            </a:r>
            <a:r>
              <a:rPr lang="it-IT" sz="1800" dirty="0" err="1"/>
              <a:t>piu’</a:t>
            </a:r>
            <a:r>
              <a:rPr lang="it-IT" sz="1800" dirty="0"/>
              <a:t> anni di credito che età</a:t>
            </a:r>
          </a:p>
          <a:p>
            <a:r>
              <a:rPr lang="it-IT" sz="1800" dirty="0"/>
              <a:t>modificare i valori in modo tale che siano maggiori del loro relativo </a:t>
            </a:r>
            <a:r>
              <a:rPr lang="it-IT" sz="1800" dirty="0" err="1"/>
              <a:t>person_age</a:t>
            </a:r>
            <a:r>
              <a:rPr lang="it-IT" sz="1800" dirty="0"/>
              <a:t>.</a:t>
            </a:r>
          </a:p>
          <a:p>
            <a:r>
              <a:rPr lang="it-IT" sz="1800" dirty="0"/>
              <a:t>è stato deciso che una riga può contenere entrambe le tipologie di inconsistenze e quindi la percentuale degli errori è stata calcolata sul doppio del numero di righe massimo</a:t>
            </a:r>
          </a:p>
        </p:txBody>
      </p:sp>
      <p:pic>
        <p:nvPicPr>
          <p:cNvPr id="4" name="Immagine 3" descr="Immagine che contiene schermata, testo&#10;&#10;Il contenuto generato dall'IA potrebbe non essere corretto.">
            <a:extLst>
              <a:ext uri="{FF2B5EF4-FFF2-40B4-BE49-F238E27FC236}">
                <a16:creationId xmlns:a16="http://schemas.microsoft.com/office/drawing/2014/main" id="{A3C49D2D-8931-2A12-2F7F-8DD2B3E8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70" y="1461576"/>
            <a:ext cx="6120130" cy="1272540"/>
          </a:xfrm>
          <a:prstGeom prst="rect">
            <a:avLst/>
          </a:prstGeom>
        </p:spPr>
      </p:pic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40C5D61E-BD5B-BDDC-CEA2-46555832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256" y="2734116"/>
            <a:ext cx="6099744" cy="33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32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BA9A78-A941-6AA0-431A-3605BA0A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Valori Mancanti nel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6B88E4-85D7-9677-495D-96BCA9F9B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631"/>
            <a:ext cx="11088329" cy="1351373"/>
          </a:xfrm>
        </p:spPr>
        <p:txBody>
          <a:bodyPr>
            <a:normAutofit/>
          </a:bodyPr>
          <a:lstStyle/>
          <a:p>
            <a:r>
              <a:rPr lang="it-IT" dirty="0"/>
              <a:t>eliminazione di valori nel </a:t>
            </a:r>
            <a:r>
              <a:rPr lang="it-IT" dirty="0" err="1"/>
              <a:t>datast</a:t>
            </a:r>
            <a:endParaRPr lang="it-IT" dirty="0"/>
          </a:p>
          <a:p>
            <a:r>
              <a:rPr lang="it-IT" dirty="0"/>
              <a:t>sostituendo i valori categorici con “None” ed i numerici con “</a:t>
            </a:r>
            <a:r>
              <a:rPr lang="it-IT" dirty="0" err="1"/>
              <a:t>NaN</a:t>
            </a:r>
            <a:r>
              <a:rPr lang="it-IT" dirty="0"/>
              <a:t>”.</a:t>
            </a:r>
          </a:p>
        </p:txBody>
      </p:sp>
      <p:pic>
        <p:nvPicPr>
          <p:cNvPr id="4" name="Immagine 3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D37C0877-C947-61F3-60F8-63268519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5" y="2853829"/>
            <a:ext cx="9006349" cy="400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4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D8044C-01E0-B9EC-9B4A-D7DDA14C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Inserimento valori </a:t>
            </a:r>
            <a:r>
              <a:rPr lang="it-IT" dirty="0" err="1"/>
              <a:t>Nan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D42D42-A32E-6B6F-1B37-84E96C0F1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333420"/>
          </a:xfrm>
        </p:spPr>
        <p:txBody>
          <a:bodyPr>
            <a:normAutofit/>
          </a:bodyPr>
          <a:lstStyle/>
          <a:p>
            <a:r>
              <a:rPr lang="it-IT" sz="1800" dirty="0"/>
              <a:t>una versione </a:t>
            </a:r>
            <a:r>
              <a:rPr lang="it-IT" sz="1800" dirty="0" err="1"/>
              <a:t>piu’</a:t>
            </a:r>
            <a:r>
              <a:rPr lang="it-IT" sz="1800" dirty="0"/>
              <a:t> specifica dell’operazione di inserimento “valori mancanti nel dataset”. </a:t>
            </a:r>
          </a:p>
          <a:p>
            <a:r>
              <a:rPr lang="it-IT" sz="1800" dirty="0"/>
              <a:t>esplorare come solo i valori </a:t>
            </a:r>
            <a:r>
              <a:rPr lang="it-IT" sz="1800" dirty="0" err="1"/>
              <a:t>NaN</a:t>
            </a:r>
            <a:r>
              <a:rPr lang="it-IT" sz="1800" dirty="0"/>
              <a:t> influenzano l’addestramento </a:t>
            </a:r>
          </a:p>
          <a:p>
            <a:r>
              <a:rPr lang="it-IT" sz="1800" dirty="0"/>
              <a:t>Alcuni algoritmi di addestramento restituivano errori critici durante l’addestramento se il dataset conteneva valori “</a:t>
            </a:r>
            <a:r>
              <a:rPr lang="it-IT" sz="1800" dirty="0" err="1"/>
              <a:t>NaN</a:t>
            </a:r>
            <a:r>
              <a:rPr lang="it-IT" sz="1800" dirty="0"/>
              <a:t>”, ciò ha richiesto l’imputazione dei valori “</a:t>
            </a:r>
            <a:r>
              <a:rPr lang="it-IT" sz="1800" dirty="0" err="1"/>
              <a:t>NaN</a:t>
            </a:r>
            <a:r>
              <a:rPr lang="it-IT" sz="1800" dirty="0"/>
              <a:t>” e quindi una potenziale deviazione del comportamento tipico ed aspettato da esso</a:t>
            </a:r>
          </a:p>
          <a:p>
            <a:r>
              <a:rPr lang="it-IT" sz="1800" dirty="0"/>
              <a:t>la maggior parte delle features sono di tipo numerico </a:t>
            </a:r>
          </a:p>
        </p:txBody>
      </p:sp>
      <p:pic>
        <p:nvPicPr>
          <p:cNvPr id="4" name="Immagine 3" descr="Immagine che contiene testo, schermata, software, Carattere&#10;&#10;Il contenuto generato dall'IA potrebbe non essere corretto.">
            <a:extLst>
              <a:ext uri="{FF2B5EF4-FFF2-40B4-BE49-F238E27FC236}">
                <a16:creationId xmlns:a16="http://schemas.microsoft.com/office/drawing/2014/main" id="{CAFA9575-88F5-CA29-B0F7-82BAC87B4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52" y="3802452"/>
            <a:ext cx="6743616" cy="30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9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08A40D-E79F-771E-392A-574504CA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Ripetizioni di voci nel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2861CE-D021-6E6E-E468-1505C330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316"/>
            <a:ext cx="10813026" cy="1603375"/>
          </a:xfrm>
        </p:spPr>
        <p:txBody>
          <a:bodyPr>
            <a:normAutofit fontScale="92500" lnSpcReduction="10000"/>
          </a:bodyPr>
          <a:lstStyle/>
          <a:p>
            <a:r>
              <a:rPr lang="it-IT" sz="1800" dirty="0"/>
              <a:t>inserire entrate ripetute nel dataset senza aumentare il numero di entrate in esso.</a:t>
            </a:r>
          </a:p>
          <a:p>
            <a:r>
              <a:rPr lang="it-IT" sz="1800" dirty="0"/>
              <a:t>Per mantenere il numero totale di entrate è stato deciso di scegliere randomicamente le righe del dataset da mantenere e poi scegliere randomicamente quali tra quelle righe duplicare</a:t>
            </a:r>
          </a:p>
          <a:p>
            <a:r>
              <a:rPr lang="it-IT" sz="1800" dirty="0"/>
              <a:t>tipico quando si convertono i dataset da formato </a:t>
            </a:r>
            <a:r>
              <a:rPr lang="it-IT" sz="1800" dirty="0" err="1"/>
              <a:t>piu’</a:t>
            </a:r>
            <a:r>
              <a:rPr lang="it-IT" sz="1800" dirty="0"/>
              <a:t> complesso e con impaginazione ( </a:t>
            </a:r>
            <a:r>
              <a:rPr lang="it-IT" sz="1800" dirty="0" err="1"/>
              <a:t>es:pdf</a:t>
            </a:r>
            <a:r>
              <a:rPr lang="it-IT" sz="1800" dirty="0"/>
              <a:t>) a semplice e sistematico (es: csv)</a:t>
            </a:r>
          </a:p>
          <a:p>
            <a:endParaRPr lang="it-IT" sz="1800" dirty="0"/>
          </a:p>
          <a:p>
            <a:endParaRPr lang="it-IT" dirty="0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32FAF6B-1CB6-EA51-43DF-9E26E6F8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60" y="3297948"/>
            <a:ext cx="7658879" cy="3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2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AF6B21-DADC-7BB9-CC4C-055642F6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 elaborato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0EE514-B0A9-C4C4-2A0C-A28A026C4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400" dirty="0"/>
              <a:t>L’obiettivo dell’elaborato è quello di analizzare come alcune tipologie di sporcature in un dataset possano influenzare il training di modelli di machine-learning.</a:t>
            </a:r>
          </a:p>
          <a:p>
            <a:pPr lvl="0"/>
            <a:r>
              <a:rPr lang="it-IT" sz="2400" dirty="0"/>
              <a:t>"dataset" assunto pulito da kaggle.com</a:t>
            </a:r>
          </a:p>
          <a:p>
            <a:pPr lvl="0"/>
            <a:r>
              <a:rPr lang="it-IT" sz="2400" dirty="0"/>
              <a:t>Il dataset è stato analizzato e adattato alle necessità di input degli algoritmi di Machine-Learning utilizzati</a:t>
            </a:r>
          </a:p>
          <a:p>
            <a:pPr lvl="0"/>
            <a:r>
              <a:rPr lang="it-IT" sz="2400" dirty="0"/>
              <a:t>È stato sporcato il </a:t>
            </a:r>
            <a:r>
              <a:rPr lang="it-IT" sz="2400" dirty="0" err="1"/>
              <a:t>train</a:t>
            </a:r>
            <a:r>
              <a:rPr lang="it-IT" sz="2400" dirty="0"/>
              <a:t>-set in maniera controllata ed incrementale</a:t>
            </a:r>
          </a:p>
          <a:p>
            <a:pPr lvl="0"/>
            <a:r>
              <a:rPr lang="it-IT" sz="2400" dirty="0"/>
              <a:t>Ad ogni stadio di sporcatura sono stati utilizzati tre algoritmi di Machine-Learning diversi</a:t>
            </a:r>
          </a:p>
          <a:p>
            <a:pPr lvl="0"/>
            <a:r>
              <a:rPr lang="it-IT" sz="2400" dirty="0"/>
              <a:t>Sono stati analizzati i risultati facendo il confronto con i valori forniti in output tra i vari modelli di Machine-Learning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46434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252785-E8BE-6D7B-5538-BB057246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Errori di Selezione in un menu a tendina (o simili)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9CC5A4-B7B0-3046-14AC-A86B5E57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sostituire un valore categorico con un altro valore categorico valido nella feature relativa.</a:t>
            </a:r>
          </a:p>
          <a:p>
            <a:r>
              <a:rPr lang="it-IT" dirty="0"/>
              <a:t>utilizza un database in cui le variabili categoriche si possono inserire solo selezionandole attraverso un </a:t>
            </a:r>
            <a:r>
              <a:rPr lang="it-IT" dirty="0" err="1"/>
              <a:t>menu’</a:t>
            </a:r>
            <a:r>
              <a:rPr lang="it-IT" dirty="0"/>
              <a:t> a tendina (o simile) nella cella relativa all’ informazione da inserire</a:t>
            </a:r>
          </a:p>
          <a:p>
            <a:r>
              <a:rPr lang="it-IT" dirty="0"/>
              <a:t>swap e sostituzione randomica</a:t>
            </a:r>
          </a:p>
        </p:txBody>
      </p:sp>
    </p:spTree>
    <p:extLst>
      <p:ext uri="{BB962C8B-B14F-4D97-AF65-F5344CB8AC3E}">
        <p14:creationId xmlns:p14="http://schemas.microsoft.com/office/powerpoint/2010/main" val="3697356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A25B9FF-289E-D08D-5D8A-B4B71516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090"/>
            <a:ext cx="6120130" cy="2632710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7B44DB6-644E-5587-FD2B-B24E2207F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0800"/>
            <a:ext cx="6120130" cy="2656840"/>
          </a:xfrm>
          <a:prstGeom prst="rect">
            <a:avLst/>
          </a:prstGeom>
        </p:spPr>
      </p:pic>
      <p:pic>
        <p:nvPicPr>
          <p:cNvPr id="6" name="Immagine 5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A60570F-238C-9811-F753-EC02D09A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870" y="1606140"/>
            <a:ext cx="6120130" cy="1724660"/>
          </a:xfrm>
          <a:prstGeom prst="rect">
            <a:avLst/>
          </a:prstGeom>
        </p:spPr>
      </p:pic>
      <p:pic>
        <p:nvPicPr>
          <p:cNvPr id="7" name="Immagine 6" descr="Immagine che contiene testo, schermata, Carattere, software&#10;&#10;Il contenuto generato dall'IA potrebbe non essere corretto.">
            <a:extLst>
              <a:ext uri="{FF2B5EF4-FFF2-40B4-BE49-F238E27FC236}">
                <a16:creationId xmlns:a16="http://schemas.microsoft.com/office/drawing/2014/main" id="{4E26CB12-B30E-5332-6A70-607DB16FE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30800"/>
            <a:ext cx="610362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4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8023AC-D903-9980-03E1-EA0A407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Errori di input manuali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1B5EE2-BAB3-27BC-D447-BD268193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5374" cy="4351338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simulare dei possibili errori di battitura durante l’inserimento manuale del dato nel database:</a:t>
            </a:r>
          </a:p>
          <a:p>
            <a:endParaRPr lang="it-IT" dirty="0"/>
          </a:p>
          <a:p>
            <a:pPr lvl="1"/>
            <a:r>
              <a:rPr lang="it-IT" dirty="0"/>
              <a:t>Inserimento valore a singolo carattere errato specifico per il </a:t>
            </a:r>
            <a:r>
              <a:rPr lang="it-IT" dirty="0" err="1"/>
              <a:t>loan_status</a:t>
            </a:r>
            <a:r>
              <a:rPr lang="it-IT" dirty="0"/>
              <a:t> (vado nel dettaglio successivamente)(  1 può diventare 2 oppure </a:t>
            </a:r>
            <a:r>
              <a:rPr lang="it-IT" dirty="0" err="1"/>
              <a:t>NaN</a:t>
            </a:r>
            <a:r>
              <a:rPr lang="it-IT" dirty="0"/>
              <a:t>; 0 può diventare 9 oppure </a:t>
            </a:r>
            <a:r>
              <a:rPr lang="it-IT" dirty="0" err="1"/>
              <a:t>NaN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Sostituzione di “.” Con “,” per i valori float</a:t>
            </a:r>
          </a:p>
          <a:p>
            <a:pPr lvl="1"/>
            <a:r>
              <a:rPr lang="it-IT" dirty="0"/>
              <a:t>Invertire la posizione dei primi due caratteri consecutivi per valori interi maggiori di 9 (es: 690 diventa 960 )</a:t>
            </a:r>
          </a:p>
          <a:p>
            <a:pPr lvl="1"/>
            <a:r>
              <a:rPr lang="it-IT" dirty="0"/>
              <a:t>Nelle variabili </a:t>
            </a:r>
            <a:r>
              <a:rPr lang="it-IT" dirty="0" err="1"/>
              <a:t>string</a:t>
            </a:r>
            <a:r>
              <a:rPr lang="it-IT" dirty="0"/>
              <a:t> invertire l’ordine di due caratteri consecutivi nella stringa (es: ciao diventa caio) (Swap)</a:t>
            </a:r>
          </a:p>
          <a:p>
            <a:pPr lvl="1"/>
            <a:r>
              <a:rPr lang="it-IT" dirty="0"/>
              <a:t>Nelle variabili </a:t>
            </a:r>
            <a:r>
              <a:rPr lang="it-IT" dirty="0" err="1"/>
              <a:t>string</a:t>
            </a:r>
            <a:r>
              <a:rPr lang="it-IT" dirty="0"/>
              <a:t> duplicare un carattere randomico all’ interno della stringa (es: ciao diventa </a:t>
            </a:r>
            <a:r>
              <a:rPr lang="it-IT" dirty="0" err="1"/>
              <a:t>ciiao</a:t>
            </a:r>
            <a:r>
              <a:rPr lang="it-IT" dirty="0"/>
              <a:t>) (Duplicate)</a:t>
            </a:r>
          </a:p>
          <a:p>
            <a:pPr lvl="1"/>
            <a:r>
              <a:rPr lang="it-IT" dirty="0"/>
              <a:t>Nelle variabili </a:t>
            </a:r>
            <a:r>
              <a:rPr lang="it-IT" dirty="0" err="1"/>
              <a:t>string</a:t>
            </a:r>
            <a:r>
              <a:rPr lang="it-IT" dirty="0"/>
              <a:t> rendere il primo carattere della stringa maiuscolo se minuscolo e viceversa (es: ciao diventa Ciao e Carlo diventa carlo) (</a:t>
            </a:r>
            <a:r>
              <a:rPr lang="it-IT" dirty="0" err="1"/>
              <a:t>Case_change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Nelle variabili </a:t>
            </a:r>
            <a:r>
              <a:rPr lang="it-IT" dirty="0" err="1"/>
              <a:t>string</a:t>
            </a:r>
            <a:r>
              <a:rPr lang="it-IT" dirty="0"/>
              <a:t> aggiungere a fine stringa un numero randomico di caratteri “ ” (es: “ciao” diventa “ciao”) (</a:t>
            </a:r>
            <a:r>
              <a:rPr lang="it-IT" dirty="0" err="1"/>
              <a:t>Spazio_multiplo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Inserire nelle variabili </a:t>
            </a:r>
            <a:r>
              <a:rPr lang="it-IT" dirty="0" err="1"/>
              <a:t>string</a:t>
            </a:r>
            <a:r>
              <a:rPr lang="it-IT" dirty="0"/>
              <a:t> dei caratteri speciali che il dataset potrebbe identificare come separatore (nel nostro caso “;” e tabulazione) (es: ciao diventa </a:t>
            </a:r>
            <a:r>
              <a:rPr lang="it-IT" dirty="0" err="1"/>
              <a:t>ci;ao</a:t>
            </a:r>
            <a:r>
              <a:rPr lang="it-IT" dirty="0"/>
              <a:t>)  (Separatore)</a:t>
            </a:r>
          </a:p>
          <a:p>
            <a:pPr lvl="1"/>
            <a:r>
              <a:rPr lang="it-IT" dirty="0"/>
              <a:t>Inserire alla fine variabili </a:t>
            </a:r>
            <a:r>
              <a:rPr lang="it-IT" dirty="0" err="1"/>
              <a:t>string</a:t>
            </a:r>
            <a:r>
              <a:rPr lang="it-IT" dirty="0"/>
              <a:t> il carattere speciale che identifica l’andare a capo (‘\n’) (es: ciao diventa ciao\n) (</a:t>
            </a:r>
            <a:r>
              <a:rPr lang="it-IT" dirty="0" err="1"/>
              <a:t>acapo</a:t>
            </a:r>
            <a:r>
              <a:rPr lang="it-IT" dirty="0"/>
              <a:t>)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1991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3B2411-A719-42A7-0D84-AE71B3B6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" r="33739"/>
          <a:stretch>
            <a:fillRect/>
          </a:stretch>
        </p:blipFill>
        <p:spPr bwMode="auto">
          <a:xfrm>
            <a:off x="-1" y="295505"/>
            <a:ext cx="6014752" cy="2795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3D6FBE5-A0DB-CC9A-E83B-EBA3205D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64" y="3608439"/>
            <a:ext cx="5690553" cy="2116394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16C93DF-F22C-F647-57CD-0D0463C9F8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"/>
          <a:stretch>
            <a:fillRect/>
          </a:stretch>
        </p:blipFill>
        <p:spPr bwMode="auto">
          <a:xfrm>
            <a:off x="-1" y="3428999"/>
            <a:ext cx="6685936" cy="2149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magine 5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FBF8DF9-FE9C-9E17-01A6-148CC2EC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698" y="-42545"/>
            <a:ext cx="6436470" cy="36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73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3D63DC-2A9E-DDAE-7D87-221757D2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 </a:t>
            </a:r>
            <a:r>
              <a:rPr lang="it-IT" dirty="0" err="1"/>
              <a:t>fitEncoding</a:t>
            </a:r>
            <a:r>
              <a:rPr lang="it-IT" dirty="0"/>
              <a:t>(…)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B37192-CC94-5B5D-C761-14B243603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938"/>
            <a:ext cx="5365955" cy="4047029"/>
          </a:xfrm>
        </p:spPr>
        <p:txBody>
          <a:bodyPr>
            <a:normAutofit fontScale="92500" lnSpcReduction="20000"/>
          </a:bodyPr>
          <a:lstStyle/>
          <a:p>
            <a:r>
              <a:rPr lang="it-IT" sz="1800" dirty="0"/>
              <a:t>l’</a:t>
            </a:r>
            <a:r>
              <a:rPr lang="it-IT" sz="1800" dirty="0" err="1"/>
              <a:t>encoding</a:t>
            </a:r>
            <a:r>
              <a:rPr lang="it-IT" sz="1800" dirty="0"/>
              <a:t> delle colonne categoriche in numeriche per permettere l’addestramento negli algoritmi che esplicitamente richiedono la cosa</a:t>
            </a:r>
          </a:p>
          <a:p>
            <a:r>
              <a:rPr lang="it-IT" sz="1800" dirty="0"/>
              <a:t>gli output che presentano il decoratore “</a:t>
            </a:r>
            <a:r>
              <a:rPr lang="it-IT" sz="1800" dirty="0" err="1"/>
              <a:t>processed</a:t>
            </a:r>
            <a:r>
              <a:rPr lang="it-IT" sz="1800" dirty="0"/>
              <a:t>” sono il dataset che è stato modificato mentre gli altri no</a:t>
            </a:r>
          </a:p>
          <a:p>
            <a:r>
              <a:rPr lang="it-IT" sz="1800" dirty="0"/>
              <a:t>l’encoder “encoder” con il </a:t>
            </a:r>
            <a:r>
              <a:rPr lang="it-IT" sz="1800" dirty="0" err="1"/>
              <a:t>OneHotEncoder</a:t>
            </a:r>
            <a:r>
              <a:rPr lang="it-IT" sz="1800" dirty="0"/>
              <a:t> che droppa la prima feature di quelle create così da evitare </a:t>
            </a:r>
            <a:r>
              <a:rPr lang="it-IT" sz="1800" dirty="0" err="1"/>
              <a:t>multicollinarità</a:t>
            </a:r>
            <a:endParaRPr lang="it-IT" sz="1800" dirty="0"/>
          </a:p>
          <a:p>
            <a:r>
              <a:rPr lang="it-IT" sz="1800" dirty="0"/>
              <a:t>Dopo aver preliminarmente fittato l’encoder sulle categoriche di </a:t>
            </a:r>
            <a:r>
              <a:rPr lang="it-IT" sz="1800" dirty="0" err="1"/>
              <a:t>X_train</a:t>
            </a:r>
            <a:r>
              <a:rPr lang="it-IT" sz="1800" dirty="0"/>
              <a:t> e applicato l’encoder sia alle categoriche di </a:t>
            </a:r>
            <a:r>
              <a:rPr lang="it-IT" sz="1800" dirty="0" err="1"/>
              <a:t>X_train</a:t>
            </a:r>
            <a:r>
              <a:rPr lang="it-IT" sz="1800" dirty="0"/>
              <a:t> che </a:t>
            </a:r>
            <a:r>
              <a:rPr lang="it-IT" sz="1800" dirty="0" err="1"/>
              <a:t>X_test</a:t>
            </a:r>
            <a:r>
              <a:rPr lang="it-IT" sz="1800" dirty="0"/>
              <a:t> essi sono stati sistemati per usare gli stessi indici e nomi di colonna per una corretta unione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786B42-C015-A4D6-78D4-3616743E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7"/>
            <a:ext cx="5171607" cy="24626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AE7E11-356C-68BD-AEE3-C4BE8F8EA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03398"/>
            <a:ext cx="5171607" cy="240540"/>
          </a:xfrm>
          <a:prstGeom prst="rect">
            <a:avLst/>
          </a:prstGeom>
        </p:spPr>
      </p:pic>
      <p:pic>
        <p:nvPicPr>
          <p:cNvPr id="6" name="Immagine 5" descr="Immagine che contiene testo, schermata, Carattere, software&#10;&#10;Il contenuto generato dall'IA potrebbe non essere corretto.">
            <a:extLst>
              <a:ext uri="{FF2B5EF4-FFF2-40B4-BE49-F238E27FC236}">
                <a16:creationId xmlns:a16="http://schemas.microsoft.com/office/drawing/2014/main" id="{983E174D-CC2C-317D-393B-F4E92715E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283" y="1686667"/>
            <a:ext cx="6013717" cy="470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26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9F87FD-0047-B191-A675-C1AC48EF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 </a:t>
            </a:r>
            <a:r>
              <a:rPr lang="it-IT" dirty="0" err="1"/>
              <a:t>evaluate_model</a:t>
            </a:r>
            <a:r>
              <a:rPr lang="it-IT" dirty="0"/>
              <a:t>(…)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781653-8E4D-34BE-6365-1663B0E21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3871"/>
            <a:ext cx="4245077" cy="3473092"/>
          </a:xfrm>
        </p:spPr>
        <p:txBody>
          <a:bodyPr>
            <a:normAutofit/>
          </a:bodyPr>
          <a:lstStyle/>
          <a:p>
            <a:r>
              <a:rPr lang="it-IT" sz="2000" dirty="0"/>
              <a:t>serve per calcolare la </a:t>
            </a:r>
            <a:r>
              <a:rPr lang="it-IT" sz="2000" dirty="0" err="1"/>
              <a:t>accuracy</a:t>
            </a:r>
            <a:r>
              <a:rPr lang="it-IT" sz="2000" dirty="0"/>
              <a:t>, f1-score e AUC sul test e training, </a:t>
            </a:r>
            <a:r>
              <a:rPr lang="it-IT" sz="2000" dirty="0" err="1"/>
              <a:t>confusion</a:t>
            </a:r>
            <a:r>
              <a:rPr lang="it-IT" sz="2000" dirty="0"/>
              <a:t> </a:t>
            </a:r>
            <a:r>
              <a:rPr lang="it-IT" sz="2000" dirty="0" err="1"/>
              <a:t>matrix</a:t>
            </a:r>
            <a:r>
              <a:rPr lang="it-IT" sz="2000" dirty="0"/>
              <a:t> solo sul test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A35D5D-8B81-7EA3-A026-39497129E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638"/>
            <a:ext cx="10199513" cy="256099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A99DC12-DA0C-DFE0-36B1-1BC57291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56" y="1976053"/>
            <a:ext cx="5570220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23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90DEE9F-39B1-0832-2B31-7A8BD3C9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41"/>
            <a:ext cx="5960256" cy="3706762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9CC99DD-7274-2A3B-7E6B-32C6AC7E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38" y="0"/>
            <a:ext cx="6247162" cy="385424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D6C8C05-3E71-E328-4656-2CFD1BF73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255" y="3854244"/>
            <a:ext cx="5000473" cy="14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5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979C28-9FC3-83AB-09AF-B7C89587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2766218"/>
            <a:ext cx="10380406" cy="1325563"/>
          </a:xfrm>
        </p:spPr>
        <p:txBody>
          <a:bodyPr/>
          <a:lstStyle/>
          <a:p>
            <a:pPr algn="ctr"/>
            <a:r>
              <a:rPr lang="it-IT" dirty="0"/>
              <a:t>Esecuzione test ed Analisi risultati</a:t>
            </a:r>
          </a:p>
        </p:txBody>
      </p:sp>
    </p:spTree>
    <p:extLst>
      <p:ext uri="{BB962C8B-B14F-4D97-AF65-F5344CB8AC3E}">
        <p14:creationId xmlns:p14="http://schemas.microsoft.com/office/powerpoint/2010/main" val="491803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76A1DE-E378-6C3B-FA4C-66FBB5BF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Caso pulito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8B75B5-4A68-250C-10A8-8875FC6BA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555510"/>
          </a:xfrm>
        </p:spPr>
        <p:txBody>
          <a:bodyPr>
            <a:normAutofit/>
          </a:bodyPr>
          <a:lstStyle/>
          <a:p>
            <a:r>
              <a:rPr lang="it-IT" dirty="0"/>
              <a:t>verranno utilizzati per i confronti</a:t>
            </a:r>
          </a:p>
          <a:p>
            <a:r>
              <a:rPr lang="it-IT" dirty="0"/>
              <a:t>Gli elementi che andremo ad analizzare per i confronti sono:</a:t>
            </a:r>
          </a:p>
          <a:p>
            <a:pPr lvl="1"/>
            <a:r>
              <a:rPr lang="en-US" dirty="0"/>
              <a:t>Accuracy test</a:t>
            </a:r>
            <a:endParaRPr lang="it-IT" dirty="0"/>
          </a:p>
          <a:p>
            <a:pPr lvl="1"/>
            <a:r>
              <a:rPr lang="en-US" dirty="0"/>
              <a:t>Accuracy Training</a:t>
            </a:r>
            <a:endParaRPr lang="it-IT" dirty="0"/>
          </a:p>
          <a:p>
            <a:pPr lvl="1"/>
            <a:r>
              <a:rPr lang="en-US" dirty="0"/>
              <a:t>F1-score test</a:t>
            </a:r>
            <a:endParaRPr lang="it-IT" dirty="0"/>
          </a:p>
          <a:p>
            <a:pPr lvl="1"/>
            <a:r>
              <a:rPr lang="en-US" dirty="0"/>
              <a:t>F1-score Training</a:t>
            </a:r>
            <a:endParaRPr lang="it-IT" dirty="0"/>
          </a:p>
          <a:p>
            <a:pPr lvl="1"/>
            <a:r>
              <a:rPr lang="en-US" dirty="0" err="1"/>
              <a:t>roc_AUC</a:t>
            </a:r>
            <a:r>
              <a:rPr lang="en-US" dirty="0"/>
              <a:t>-score test</a:t>
            </a:r>
            <a:endParaRPr lang="it-IT" dirty="0"/>
          </a:p>
          <a:p>
            <a:pPr lvl="1"/>
            <a:r>
              <a:rPr lang="en-US" dirty="0" err="1"/>
              <a:t>roc_AUC</a:t>
            </a:r>
            <a:r>
              <a:rPr lang="en-US" dirty="0"/>
              <a:t>-score Training</a:t>
            </a:r>
            <a:endParaRPr lang="it-IT" dirty="0"/>
          </a:p>
          <a:p>
            <a:pPr lvl="1"/>
            <a:r>
              <a:rPr lang="en-US" dirty="0" err="1"/>
              <a:t>Importanza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(</a:t>
            </a:r>
            <a:r>
              <a:rPr lang="en-US" dirty="0" err="1"/>
              <a:t>raramente</a:t>
            </a:r>
            <a:r>
              <a:rPr lang="en-US" dirty="0"/>
              <a:t>)</a:t>
            </a:r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A21D24-283B-4909-5FCA-46A3A2D8E256}"/>
              </a:ext>
            </a:extLst>
          </p:cNvPr>
          <p:cNvSpPr txBox="1"/>
          <p:nvPr/>
        </p:nvSpPr>
        <p:spPr>
          <a:xfrm>
            <a:off x="6344264" y="1690688"/>
            <a:ext cx="5847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L’importanza delle features nel </a:t>
            </a:r>
            <a:r>
              <a:rPr lang="it-IT" sz="2400" dirty="0" err="1"/>
              <a:t>Gaussian</a:t>
            </a:r>
            <a:r>
              <a:rPr lang="it-IT" sz="2400" dirty="0"/>
              <a:t> </a:t>
            </a:r>
            <a:r>
              <a:rPr lang="it-IT" sz="2400" dirty="0" err="1"/>
              <a:t>Naive</a:t>
            </a:r>
            <a:r>
              <a:rPr lang="it-IT" sz="2400" dirty="0"/>
              <a:t> </a:t>
            </a:r>
            <a:r>
              <a:rPr lang="it-IT" sz="2400" dirty="0" err="1"/>
              <a:t>Bayes</a:t>
            </a:r>
            <a:r>
              <a:rPr lang="it-IT" sz="2400" dirty="0"/>
              <a:t> e nel MLP sono stimate con la “</a:t>
            </a:r>
            <a:r>
              <a:rPr lang="it-IT" sz="2400" dirty="0" err="1"/>
              <a:t>Permutation</a:t>
            </a:r>
            <a:r>
              <a:rPr lang="it-IT" sz="2400" dirty="0"/>
              <a:t> </a:t>
            </a:r>
            <a:r>
              <a:rPr lang="it-IT" sz="2400" dirty="0" err="1"/>
              <a:t>Importance</a:t>
            </a:r>
            <a:r>
              <a:rPr lang="it-IT" sz="2400" dirty="0"/>
              <a:t>” quindi </a:t>
            </a:r>
            <a:r>
              <a:rPr lang="it-IT" sz="2400" b="1" dirty="0"/>
              <a:t>non sono valori reali ma indicativi</a:t>
            </a:r>
            <a:r>
              <a:rPr lang="it-IT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il </a:t>
            </a:r>
            <a:r>
              <a:rPr lang="it-IT" sz="2400" dirty="0" err="1"/>
              <a:t>MLPClassifier</a:t>
            </a:r>
            <a:r>
              <a:rPr lang="it-IT" sz="2400" dirty="0"/>
              <a:t> spesso conterrà tutti i valori pari a 0 o valori negativi e mai avrà la somma dell’ importanza pari ad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è causato dalla “</a:t>
            </a:r>
            <a:r>
              <a:rPr lang="it-IT" sz="2400" dirty="0" err="1"/>
              <a:t>Permutation</a:t>
            </a:r>
            <a:r>
              <a:rPr lang="it-IT" sz="2400" dirty="0"/>
              <a:t> </a:t>
            </a:r>
            <a:r>
              <a:rPr lang="it-IT" sz="2400" dirty="0" err="1"/>
              <a:t>Importance</a:t>
            </a:r>
            <a:r>
              <a:rPr lang="it-IT" sz="2400" dirty="0"/>
              <a:t>” e suggerisce che permutando le features individualmente non diminuisce l’</a:t>
            </a:r>
            <a:r>
              <a:rPr lang="it-IT" sz="2400" dirty="0" err="1"/>
              <a:t>accuracy</a:t>
            </a:r>
            <a:r>
              <a:rPr lang="it-IT" sz="2400" dirty="0"/>
              <a:t> nel test set </a:t>
            </a:r>
          </a:p>
        </p:txBody>
      </p:sp>
    </p:spTree>
    <p:extLst>
      <p:ext uri="{BB962C8B-B14F-4D97-AF65-F5344CB8AC3E}">
        <p14:creationId xmlns:p14="http://schemas.microsoft.com/office/powerpoint/2010/main" val="86761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0E8748F-5BCF-8A56-ABFD-E7063DE6D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174397" cy="2812026"/>
          </a:xfrm>
          <a:prstGeom prst="rect">
            <a:avLst/>
          </a:prstGeom>
        </p:spPr>
      </p:pic>
      <p:pic>
        <p:nvPicPr>
          <p:cNvPr id="5" name="Immagine 4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3822E786-A663-0F78-970D-40FF34BB4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10" y="44234"/>
            <a:ext cx="3549828" cy="276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6488530C-F32D-E85C-9333-36EB71792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46" y="0"/>
            <a:ext cx="3443523" cy="2942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6AF68FD-F915-CA4D-488E-AF447BC54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73911"/>
            <a:ext cx="3801607" cy="2679290"/>
          </a:xfrm>
          <a:prstGeom prst="rect">
            <a:avLst/>
          </a:prstGeom>
        </p:spPr>
      </p:pic>
      <p:pic>
        <p:nvPicPr>
          <p:cNvPr id="8" name="Immagine 7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5E045EDD-4994-BCAC-AA65-CB34A0D1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77" y="3872145"/>
            <a:ext cx="3342968" cy="260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5270BF2A-B728-18EC-4968-FD74416E0C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46" y="3727570"/>
            <a:ext cx="3443523" cy="27507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FB911C-CB32-166D-11DD-3BE0A68204D1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2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B51D1E-C57E-5105-31E8-B4737EDD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d’addestramento utilizzati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5116-878B-996E-9EF2-70FDB73E8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sz="2000" dirty="0" err="1"/>
              <a:t>Gaussian</a:t>
            </a:r>
            <a:r>
              <a:rPr lang="it-IT" sz="2000" dirty="0"/>
              <a:t> </a:t>
            </a:r>
            <a:r>
              <a:rPr lang="it-IT" sz="2000" dirty="0" err="1"/>
              <a:t>Naive-Bayes</a:t>
            </a:r>
            <a:endParaRPr lang="it-IT" sz="2000" dirty="0"/>
          </a:p>
          <a:p>
            <a:pPr lvl="1"/>
            <a:r>
              <a:rPr lang="it-IT" sz="1600" dirty="0"/>
              <a:t>è un algoritmo di apprendimento supervisionato</a:t>
            </a:r>
          </a:p>
          <a:p>
            <a:pPr lvl="1"/>
            <a:r>
              <a:rPr lang="it-IT" sz="1600" dirty="0"/>
              <a:t>probabilità di un elemento di appartenere a una certa classe</a:t>
            </a:r>
          </a:p>
          <a:p>
            <a:pPr lvl="1"/>
            <a:r>
              <a:rPr lang="it-IT" sz="1600" dirty="0"/>
              <a:t>richiede che le features indipendenti e l’assunzione di normalità di esse</a:t>
            </a:r>
          </a:p>
          <a:p>
            <a:r>
              <a:rPr lang="it-IT" sz="2000" dirty="0" err="1"/>
              <a:t>Decision</a:t>
            </a:r>
            <a:r>
              <a:rPr lang="it-IT" sz="2000" dirty="0"/>
              <a:t> Tree</a:t>
            </a:r>
          </a:p>
          <a:p>
            <a:pPr lvl="1"/>
            <a:r>
              <a:rPr lang="it-IT" sz="1600" dirty="0"/>
              <a:t>algoritmo di apprendimento supervisionato e parametrico</a:t>
            </a:r>
          </a:p>
          <a:p>
            <a:pPr lvl="1"/>
            <a:r>
              <a:rPr lang="it-IT" sz="1600" dirty="0"/>
              <a:t>molto flessibile </a:t>
            </a:r>
          </a:p>
          <a:p>
            <a:pPr lvl="1"/>
            <a:r>
              <a:rPr lang="it-IT" sz="1600" dirty="0"/>
              <a:t>la </a:t>
            </a:r>
            <a:r>
              <a:rPr lang="it-IT" sz="1600" dirty="0" err="1"/>
              <a:t>vrsione</a:t>
            </a:r>
            <a:r>
              <a:rPr lang="it-IT" sz="1600" dirty="0"/>
              <a:t> di </a:t>
            </a:r>
            <a:r>
              <a:rPr lang="it-IT" sz="1600" dirty="0" err="1"/>
              <a:t>scikit</a:t>
            </a:r>
            <a:r>
              <a:rPr lang="it-IT" sz="1600" dirty="0"/>
              <a:t> </a:t>
            </a:r>
            <a:r>
              <a:rPr lang="it-IT" sz="1600" dirty="0" err="1"/>
              <a:t>learn</a:t>
            </a:r>
            <a:r>
              <a:rPr lang="it-IT" sz="1600" dirty="0"/>
              <a:t> necessita la conversione delle variabili categoriche</a:t>
            </a:r>
          </a:p>
          <a:p>
            <a:r>
              <a:rPr lang="it-IT" sz="2000" dirty="0" err="1"/>
              <a:t>Neural</a:t>
            </a:r>
            <a:r>
              <a:rPr lang="it-IT" sz="2000" dirty="0"/>
              <a:t> network</a:t>
            </a:r>
          </a:p>
          <a:p>
            <a:pPr lvl="1"/>
            <a:r>
              <a:rPr lang="it-IT" sz="1600" dirty="0"/>
              <a:t>Multi-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Perceptron</a:t>
            </a:r>
            <a:r>
              <a:rPr lang="it-IT" sz="1600" dirty="0"/>
              <a:t> </a:t>
            </a:r>
            <a:r>
              <a:rPr lang="it-IT" sz="1600" dirty="0" err="1"/>
              <a:t>classifier</a:t>
            </a:r>
            <a:r>
              <a:rPr lang="it-IT" sz="1600" dirty="0"/>
              <a:t> (</a:t>
            </a:r>
            <a:r>
              <a:rPr lang="it-IT" sz="1600" dirty="0" err="1"/>
              <a:t>MLPClassifier</a:t>
            </a:r>
            <a:r>
              <a:rPr lang="it-IT" sz="1600" dirty="0"/>
              <a:t>) di </a:t>
            </a:r>
            <a:r>
              <a:rPr lang="it-IT" sz="1600" dirty="0" err="1"/>
              <a:t>scikit-learn</a:t>
            </a:r>
            <a:endParaRPr lang="it-IT" sz="1600" dirty="0"/>
          </a:p>
          <a:p>
            <a:pPr lvl="1"/>
            <a:r>
              <a:rPr lang="it-IT" sz="1600" dirty="0"/>
              <a:t>apprendimento supervisionato; apprende una funzione non lineare per la classificazione e utilizza la </a:t>
            </a:r>
            <a:r>
              <a:rPr lang="it-IT" sz="1600" dirty="0" err="1"/>
              <a:t>backpropagation</a:t>
            </a:r>
            <a:r>
              <a:rPr lang="it-IT" sz="1600" dirty="0"/>
              <a:t> per l’addestramento (funzione log-</a:t>
            </a:r>
            <a:r>
              <a:rPr lang="it-IT" sz="1600" dirty="0" err="1"/>
              <a:t>loss</a:t>
            </a:r>
            <a:r>
              <a:rPr lang="it-IT" sz="1600" dirty="0"/>
              <a:t> con LBFGS o discesa del gradiente)</a:t>
            </a:r>
          </a:p>
          <a:p>
            <a:pPr lvl="1"/>
            <a:r>
              <a:rPr lang="it-IT" sz="1600" dirty="0"/>
              <a:t>Il </a:t>
            </a:r>
            <a:r>
              <a:rPr lang="it-IT" sz="1600" dirty="0" err="1"/>
              <a:t>MLPClassifier</a:t>
            </a:r>
            <a:r>
              <a:rPr lang="it-IT" sz="1600" dirty="0"/>
              <a:t> richiede scaling dei dati</a:t>
            </a:r>
          </a:p>
          <a:p>
            <a:pPr lvl="1"/>
            <a:r>
              <a:rPr lang="it-IT" sz="1600" dirty="0"/>
              <a:t>non è interpretabile a causa della natura “a scatola chiusa” dell’ addestramento.</a:t>
            </a:r>
          </a:p>
        </p:txBody>
      </p:sp>
    </p:spTree>
    <p:extLst>
      <p:ext uri="{BB962C8B-B14F-4D97-AF65-F5344CB8AC3E}">
        <p14:creationId xmlns:p14="http://schemas.microsoft.com/office/powerpoint/2010/main" val="1735392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5417F99-047E-7E1D-3FBF-92C06701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179"/>
            <a:ext cx="3810000" cy="3763010"/>
          </a:xfrm>
          <a:prstGeom prst="rect">
            <a:avLst/>
          </a:prstGeom>
        </p:spPr>
      </p:pic>
      <p:pic>
        <p:nvPicPr>
          <p:cNvPr id="5" name="Immagine 4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FD702C91-6A13-B7F2-3D17-92BD29869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28066"/>
            <a:ext cx="4129251" cy="321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E702BC40-6070-107C-E7A9-C313C62BB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27" y="1520596"/>
            <a:ext cx="4299073" cy="3434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446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0FBFB2-9275-1CB8-2196-AD6C6919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Inconsistenza dei dati 10%,90%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B9DBD1-0AC2-B5E8-D113-FE6D6D341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r>
              <a:rPr lang="it-IT" dirty="0"/>
              <a:t>partendo da 10%, ho testato valori crescenti di sporcatura aumentando di un decimo percentile il valore di inconsistenza ogni volta, ma le variazioni si sono rivelate minime.</a:t>
            </a:r>
          </a:p>
          <a:p>
            <a:r>
              <a:rPr lang="it-IT" dirty="0"/>
              <a:t>riporto i risultati al 10% ed al 90% di sporcatura dei valori interessati del dataset.</a:t>
            </a:r>
          </a:p>
          <a:p>
            <a:r>
              <a:rPr lang="it-IT" dirty="0"/>
              <a:t>Per il </a:t>
            </a:r>
            <a:r>
              <a:rPr lang="it-IT" dirty="0" err="1"/>
              <a:t>Naive-Bayes</a:t>
            </a:r>
            <a:r>
              <a:rPr lang="it-IT" dirty="0"/>
              <a:t> sembra esserci un leggero miglioramento sull’AUC ma, attraverso la </a:t>
            </a:r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, scopriamo come questo miglioramento è dettato solo dall’ aumento dei </a:t>
            </a:r>
            <a:r>
              <a:rPr lang="it-IT" dirty="0" err="1"/>
              <a:t>true</a:t>
            </a:r>
            <a:r>
              <a:rPr lang="it-IT" dirty="0"/>
              <a:t>-positive e non considera l’aumento dei false-positive</a:t>
            </a:r>
          </a:p>
        </p:txBody>
      </p:sp>
    </p:spTree>
    <p:extLst>
      <p:ext uri="{BB962C8B-B14F-4D97-AF65-F5344CB8AC3E}">
        <p14:creationId xmlns:p14="http://schemas.microsoft.com/office/powerpoint/2010/main" val="289214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97A5-B81E-6C1C-3138-FE80A9D83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A2084FB-48D8-F301-A739-A5BB7455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3717" cy="3307384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E6614190-6CDA-3E90-CB0C-9560A6634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717" y="0"/>
            <a:ext cx="4241775" cy="330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2BA9C46A-DE61-A1CD-65BF-58AE930D2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78" y="79023"/>
            <a:ext cx="3932673" cy="314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6C9EC6D-A042-65C7-37FB-35ABCFD0B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96032"/>
            <a:ext cx="4159510" cy="2961968"/>
          </a:xfrm>
          <a:prstGeom prst="rect">
            <a:avLst/>
          </a:prstGeom>
        </p:spPr>
      </p:pic>
      <p:pic>
        <p:nvPicPr>
          <p:cNvPr id="13" name="Immagine 1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F8599E00-EA8E-52E4-3543-820BBBAF0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819" y="3791568"/>
            <a:ext cx="3932673" cy="3066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magine 1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5A23011F-184F-D758-AC46-5BD3405B1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35" y="3826056"/>
            <a:ext cx="3751116" cy="2996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C03B4CFF-B319-587E-76E2-C33BE5453BA3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73F20484-FE80-D6D6-FF9F-FDAD99311C2B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80914F7F-5D74-3CA1-F98B-DB216443261D}"/>
                </a:ext>
              </a:extLst>
            </p:cNvPr>
            <p:cNvCxnSpPr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3901AB75-1FED-F0C9-6327-57200280682A}"/>
                </a:ext>
              </a:extLst>
            </p:cNvPr>
            <p:cNvCxnSpPr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2605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44E98231-7EA8-3FC9-AB04-6BD4D479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" y="1205548"/>
            <a:ext cx="4242782" cy="4249350"/>
          </a:xfrm>
          <a:prstGeom prst="rect">
            <a:avLst/>
          </a:prstGeom>
        </p:spPr>
      </p:pic>
      <p:pic>
        <p:nvPicPr>
          <p:cNvPr id="5" name="Immagine 4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DC870E56-FBEC-EFE9-1A77-F2686DF52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24" y="1785738"/>
            <a:ext cx="3961469" cy="308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76C09313-1C90-E0CA-92A0-206EF5DBE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99" y="1693517"/>
            <a:ext cx="4097826" cy="3273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A13971A4-F817-FA57-02A1-7EDED8396331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F364B9C-E671-8B8B-FA1F-B47E1874183D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7D3A244-7A29-5A41-7630-C0D902555A97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44FA0631-959B-5618-C9D6-F126B35F7140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0917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CC2E6-8553-E8AF-5A37-90E334DE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D9C07C0D-33BF-4C3A-99B2-9E7F2A33CE45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2689E1C-3949-6B72-DD78-831BF7D6F104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90%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3652F64E-C892-BE0B-B9D8-414908C2F98A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16A58559-64E4-2EDA-4F4F-6CACE689E1B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83C616C5-ED26-0D23-9B26-2F7102218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00"/>
            <a:ext cx="4089605" cy="3285093"/>
          </a:xfrm>
          <a:prstGeom prst="rect">
            <a:avLst/>
          </a:prstGeom>
        </p:spPr>
      </p:pic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52DA3D92-EC1E-952A-2DC0-99FB3B348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605" y="0"/>
            <a:ext cx="4213284" cy="328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5B0B2695-FE93-60DC-C00A-DFF821278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279" y="12655"/>
            <a:ext cx="3800028" cy="303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464AD5E-D655-0F30-138F-05F77F8C2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01537"/>
            <a:ext cx="4099560" cy="2918460"/>
          </a:xfrm>
          <a:prstGeom prst="rect">
            <a:avLst/>
          </a:prstGeom>
        </p:spPr>
      </p:pic>
      <p:pic>
        <p:nvPicPr>
          <p:cNvPr id="9" name="Immagine 8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4F227170-4BD6-FBF1-3575-033972402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037" y="3860022"/>
            <a:ext cx="3667923" cy="28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59B224B8-25ED-9CAE-0FEF-2CB9C24098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37" y="3657602"/>
            <a:ext cx="3833663" cy="3062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806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77E2-F044-5E96-1D15-262A3CAC7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F4CD58AE-E6C0-A3B2-3BFA-A71C43B5F789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8546DC3-48B3-BE96-C843-111AEF609FB8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90%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4777B7C-6C65-CB33-493B-675685054FF8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11DCBA1E-1450-6E8E-F815-998126C95A8D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schermo&#10;&#10;Il contenuto generato dall'IA potrebbe non essere corretto.">
            <a:extLst>
              <a:ext uri="{FF2B5EF4-FFF2-40B4-BE49-F238E27FC236}">
                <a16:creationId xmlns:a16="http://schemas.microsoft.com/office/drawing/2014/main" id="{E16707F3-3280-A93F-6CFB-BCBBEA0C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625986"/>
            <a:ext cx="4059515" cy="4032541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D78D8E85-E627-81C8-9AB7-A5ABF4945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221" y="2166500"/>
            <a:ext cx="3931556" cy="306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9C7B08F2-F71B-1426-F00D-9F421AEC6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77" y="2094089"/>
            <a:ext cx="4018862" cy="3210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566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7E84BA-B49F-B3A1-E1F8-58DC72A1A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Valori Mancanti nel Dataset 10%-50%,70%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AAFE53-6E47-7475-4832-B3D4F6134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ho riportato i valori a 10%-30%-40%-50%-70% di sporcatura</a:t>
            </a:r>
          </a:p>
          <a:p>
            <a:r>
              <a:rPr lang="it-IT" sz="1800" dirty="0"/>
              <a:t>da 10% a 30% non ci sono variazioni indicative e pure a 50% i valori sono coerenti (costante peggioramento del </a:t>
            </a:r>
            <a:r>
              <a:rPr lang="it-IT" sz="1800" dirty="0" err="1"/>
              <a:t>Naive-Bayes</a:t>
            </a:r>
            <a:r>
              <a:rPr lang="it-IT" sz="1800" dirty="0"/>
              <a:t> e stabilità degli altri). </a:t>
            </a:r>
          </a:p>
          <a:p>
            <a:r>
              <a:rPr lang="it-IT" sz="1800" dirty="0"/>
              <a:t>A 40% e 70% però sono presenti delle anomalie nel </a:t>
            </a:r>
            <a:r>
              <a:rPr lang="it-IT" sz="1800" dirty="0" err="1"/>
              <a:t>Naive-Bayes</a:t>
            </a:r>
            <a:r>
              <a:rPr lang="it-IT" sz="1800" dirty="0"/>
              <a:t>.</a:t>
            </a:r>
          </a:p>
          <a:p>
            <a:r>
              <a:rPr lang="it-IT" sz="1800" dirty="0"/>
              <a:t>è stato notato come più alti sono i valori di ‘</a:t>
            </a:r>
            <a:r>
              <a:rPr lang="it-IT" sz="1800" dirty="0" err="1"/>
              <a:t>person_income</a:t>
            </a:r>
            <a:r>
              <a:rPr lang="it-IT" sz="1800" dirty="0"/>
              <a:t>’ e ‘</a:t>
            </a:r>
            <a:r>
              <a:rPr lang="it-IT" sz="1800" dirty="0" err="1"/>
              <a:t>loan_int_rate</a:t>
            </a:r>
            <a:r>
              <a:rPr lang="it-IT" sz="1800" dirty="0"/>
              <a:t>’ maggiore è il miglioramento della abilità di classificare correttamente i valori nel </a:t>
            </a:r>
            <a:r>
              <a:rPr lang="it-IT" sz="1800" dirty="0" err="1"/>
              <a:t>Naive-Bayes</a:t>
            </a:r>
            <a:r>
              <a:rPr lang="it-IT" sz="1800" dirty="0"/>
              <a:t>.</a:t>
            </a:r>
          </a:p>
          <a:p>
            <a:r>
              <a:rPr lang="it-IT" sz="1800" dirty="0"/>
              <a:t>probabile causa delle anomalie</a:t>
            </a:r>
          </a:p>
          <a:p>
            <a:r>
              <a:rPr lang="it-IT" sz="1800" dirty="0"/>
              <a:t>i valori sopra al 70% non sono stati riportati a causa di un severo caso di </a:t>
            </a:r>
            <a:r>
              <a:rPr lang="it-IT" sz="1800" dirty="0" err="1"/>
              <a:t>underfitting</a:t>
            </a:r>
            <a:r>
              <a:rPr lang="it-IT" sz="1800" dirty="0"/>
              <a:t> dei modelli</a:t>
            </a:r>
          </a:p>
        </p:txBody>
      </p:sp>
    </p:spTree>
    <p:extLst>
      <p:ext uri="{BB962C8B-B14F-4D97-AF65-F5344CB8AC3E}">
        <p14:creationId xmlns:p14="http://schemas.microsoft.com/office/powerpoint/2010/main" val="2527438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CC8D3-DEB7-88B8-46C5-580100F64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B259D951-5881-3219-BB6B-B725A6F4E677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7708978-0264-63D6-A0A3-6840FBEEB15D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9EDAC9F1-1139-B8A4-75CB-ADD6E0FCD714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D96BCCAF-B67F-9DFD-378B-D5D4288D60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AE39BF2-58D8-80A4-9E32-F650CB0E4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264225" cy="3215646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41983F6F-7CB2-CFDB-3A8F-BAAC3262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093" y="27039"/>
            <a:ext cx="4094066" cy="318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583B530A-9A1B-745B-DAB1-06E8480B4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159" y="27039"/>
            <a:ext cx="3855603" cy="308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A2CDD06-F780-BA57-FB15-890A689E6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9074"/>
            <a:ext cx="3451123" cy="3090558"/>
          </a:xfrm>
          <a:prstGeom prst="rect">
            <a:avLst/>
          </a:prstGeom>
        </p:spPr>
      </p:pic>
      <p:pic>
        <p:nvPicPr>
          <p:cNvPr id="11" name="Immagine 10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491D1ACD-8D12-5B75-A541-B2DAE3A3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9" y="3960004"/>
            <a:ext cx="3619500" cy="282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3E2F652C-5AE0-5E79-75C0-12EFA2E045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96" y="3764392"/>
            <a:ext cx="3855603" cy="3079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37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5F30-F997-A979-B90A-7F9C797A0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76B5D392-9D20-EAB9-618E-B1145553D6E1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BA48D8BF-6B5E-6D6A-FA67-39A1A9BF94FC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2637135-461A-F312-63FD-7FD8B7BD3059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3EE2865B-00F3-FF3D-70B1-4BED4933EDC9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F26C6BE0-035D-5145-5483-38BE3B6F9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851"/>
            <a:ext cx="4074242" cy="4652297"/>
          </a:xfrm>
          <a:prstGeom prst="rect">
            <a:avLst/>
          </a:prstGeom>
        </p:spPr>
      </p:pic>
      <p:pic>
        <p:nvPicPr>
          <p:cNvPr id="5" name="Immagine 4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810B6C2B-B49B-725A-5237-A1894E5D8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240" y="1852475"/>
            <a:ext cx="4043518" cy="315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0C97732B-3A80-0A9F-33EF-DAF789A6E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482" y="1813923"/>
            <a:ext cx="4043918" cy="323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408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21E7B-7A2F-20B5-39B5-804F7796F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48A7D841-4C5B-807A-9535-409A07D7F6ED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B8153E4-D766-5BFC-3339-C48842997CFA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30%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3AE1D64F-397A-9F15-A402-A3497CFDFF0E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17BB7D2D-FAB5-FACB-1980-F35ACD3CF2B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4F2DE47-FC8F-A716-EB72-9CD3046D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910"/>
            <a:ext cx="4186008" cy="2985056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71F6F1A-4A66-1E95-E10D-F200EBD79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09" y="18910"/>
            <a:ext cx="4086860" cy="318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4AD94A90-65D9-DD37-F238-9E6C50CC1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485" y="0"/>
            <a:ext cx="3958514" cy="316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 descr="Immagine che contiene testo, schermata, Carattere, menu&#10;&#10;Il contenuto generato dall'IA potrebbe non essere corretto.">
            <a:extLst>
              <a:ext uri="{FF2B5EF4-FFF2-40B4-BE49-F238E27FC236}">
                <a16:creationId xmlns:a16="http://schemas.microsoft.com/office/drawing/2014/main" id="{A2525DC6-5448-88FF-E35E-1BCF48408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62322"/>
            <a:ext cx="3342968" cy="3076768"/>
          </a:xfrm>
          <a:prstGeom prst="rect">
            <a:avLst/>
          </a:prstGeom>
        </p:spPr>
      </p:pic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F523CB33-C4E3-C680-0E64-EF94FA14B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463" y="3872218"/>
            <a:ext cx="3823073" cy="297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6BA95BAD-CF07-2DF7-17A9-34882F17E4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894" y="3779279"/>
            <a:ext cx="3847106" cy="3078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40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AA0D26-B3C5-7068-BD9F-DB34C77F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e manipolazioni  iniziali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3B9BED-64BD-618D-C3B5-9823B63CE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1348" cy="4351338"/>
          </a:xfrm>
        </p:spPr>
        <p:txBody>
          <a:bodyPr>
            <a:normAutofit fontScale="92500" lnSpcReduction="10000"/>
          </a:bodyPr>
          <a:lstStyle/>
          <a:p>
            <a:r>
              <a:rPr lang="it-IT" sz="1800" dirty="0"/>
              <a:t>visualizzazione dei valori come indicati su </a:t>
            </a:r>
            <a:r>
              <a:rPr lang="it-IT" sz="1800" dirty="0" err="1"/>
              <a:t>scikit-learn</a:t>
            </a:r>
            <a:r>
              <a:rPr lang="it-IT" sz="1800" dirty="0"/>
              <a:t>;  «</a:t>
            </a:r>
            <a:r>
              <a:rPr lang="it-IT" sz="1800" dirty="0" err="1"/>
              <a:t>person_income</a:t>
            </a:r>
            <a:r>
              <a:rPr lang="it-IT" sz="1800" dirty="0"/>
              <a:t>», «</a:t>
            </a:r>
            <a:r>
              <a:rPr lang="it-IT" sz="1800" dirty="0" err="1"/>
              <a:t>person_age</a:t>
            </a:r>
            <a:r>
              <a:rPr lang="it-IT" sz="1800" dirty="0"/>
              <a:t>» e «</a:t>
            </a:r>
            <a:r>
              <a:rPr lang="it-IT" sz="1800" dirty="0" err="1"/>
              <a:t>person_emp_exp</a:t>
            </a:r>
            <a:r>
              <a:rPr lang="it-IT" sz="1800" dirty="0"/>
              <a:t>»  ad una </a:t>
            </a:r>
            <a:r>
              <a:rPr lang="it-IT" sz="1800" dirty="0" err="1"/>
              <a:t>granulatura</a:t>
            </a:r>
            <a:r>
              <a:rPr lang="it-IT" sz="1800" dirty="0"/>
              <a:t> </a:t>
            </a:r>
            <a:r>
              <a:rPr lang="it-IT" sz="1800" dirty="0" err="1"/>
              <a:t>piu</a:t>
            </a:r>
            <a:r>
              <a:rPr lang="it-IT" sz="1800" dirty="0"/>
              <a:t> fine</a:t>
            </a:r>
          </a:p>
          <a:p>
            <a:r>
              <a:rPr lang="it-IT" sz="1800" dirty="0"/>
              <a:t>«</a:t>
            </a:r>
            <a:r>
              <a:rPr lang="it-IT" sz="1800" dirty="0" err="1"/>
              <a:t>person_emp_exp</a:t>
            </a:r>
            <a:r>
              <a:rPr lang="it-IT" sz="1800" dirty="0"/>
              <a:t>» presenta un esagerato quantitativo di valori nel primo bin dell’istogramma che possono intaccare la normalità della distribuzione</a:t>
            </a:r>
          </a:p>
          <a:p>
            <a:r>
              <a:rPr lang="it-IT" sz="1800" dirty="0"/>
              <a:t>stati eliminati il 55% dei valori (randomicamente) del primo bin </a:t>
            </a:r>
          </a:p>
          <a:p>
            <a:endParaRPr lang="it-IT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51BB18-4A35-FC61-076E-4010FFB78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54" y="1690688"/>
            <a:ext cx="6269990" cy="1222375"/>
          </a:xfrm>
          <a:prstGeom prst="rect">
            <a:avLst/>
          </a:prstGeom>
          <a:noFill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AE17380-64C2-9C3C-C507-44D4AEB98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494" y="2916079"/>
            <a:ext cx="6318250" cy="1085215"/>
          </a:xfrm>
          <a:prstGeom prst="rect">
            <a:avLst/>
          </a:prstGeom>
          <a:noFill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ECCC16D-9C4D-81AA-EC55-4E720F7E5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48" y="4001294"/>
            <a:ext cx="2722343" cy="1694067"/>
          </a:xfrm>
          <a:prstGeom prst="rect">
            <a:avLst/>
          </a:prstGeom>
          <a:noFill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2781E36-7614-8E24-0AB4-EB53B0288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85" y="4118482"/>
            <a:ext cx="2513761" cy="1576879"/>
          </a:xfrm>
          <a:prstGeom prst="rect">
            <a:avLst/>
          </a:prstGeom>
          <a:noFill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E11DD24-03EB-B5A3-2849-176D1F2A8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039" y="4038003"/>
            <a:ext cx="2798961" cy="1737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0251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0993-803B-D608-6FC3-4C61A7F27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F939EA20-CE2F-B307-2844-5CE4864955E0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5F9C631-1F85-C922-FDA2-7BC6F5A44414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30%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7793CE7B-114A-9B45-2714-4F9C8F0553A4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F9963463-E5C5-64EE-1732-A58956A802A9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B17CD72-27B3-AF4B-CB1B-EC66F0D8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770"/>
            <a:ext cx="3939540" cy="4442460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B0E2A334-45FB-4752-E90D-5C260C358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19" y="1894990"/>
            <a:ext cx="3939541" cy="306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Rettangolo, diagramma&#10;&#10;Il contenuto generato dall'IA potrebbe non essere corretto.">
            <a:extLst>
              <a:ext uri="{FF2B5EF4-FFF2-40B4-BE49-F238E27FC236}">
                <a16:creationId xmlns:a16="http://schemas.microsoft.com/office/drawing/2014/main" id="{C512C5AE-E7E1-DAFB-8E9B-E9728F101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960" y="1808341"/>
            <a:ext cx="4050280" cy="3241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4891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939E2-3ABD-6367-8E83-6ACA8EB53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9FCD860A-D22A-975D-DEA7-8AF850154997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1246F36E-A4EC-9D2E-03DB-2CBA6A77136D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40%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5CA1B6A9-2BCE-DD4F-839A-EF80E273475F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22F8E810-3D98-DC95-4C8B-1BA52D48D64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FF536AB-78D3-0937-43E3-3A8FC085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086778" cy="3271930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E0CABC63-9555-A6E9-C7BF-B466FF306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777" y="0"/>
            <a:ext cx="3711370" cy="2896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94BFA445-EA19-01A2-8A02-464C230A2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52" y="0"/>
            <a:ext cx="4086778" cy="327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DF4B3B7-F171-31E7-0B9B-D18344B6A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16680"/>
            <a:ext cx="3642360" cy="2941320"/>
          </a:xfrm>
          <a:prstGeom prst="rect">
            <a:avLst/>
          </a:prstGeom>
        </p:spPr>
      </p:pic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B3391423-48DD-8959-26F5-C398B19E5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612" y="3913746"/>
            <a:ext cx="3769740" cy="294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31A74C99-143E-3108-9D93-90C4390BA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991" y="3661515"/>
            <a:ext cx="3988008" cy="3193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0319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DA4B1-F9B2-D048-D8E4-665A942D4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72A269CC-9716-E5B8-0957-DAABC681A1DF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2E7BC2C7-8B1C-257B-F7F1-08116C81E858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40%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F79AFEBF-09B7-03A2-8F84-CE87A168DD14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ABB6191E-1AED-02A9-1E25-27667A4AEA1A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software, schermo&#10;&#10;Il contenuto generato dall'IA potrebbe non essere corretto.">
            <a:extLst>
              <a:ext uri="{FF2B5EF4-FFF2-40B4-BE49-F238E27FC236}">
                <a16:creationId xmlns:a16="http://schemas.microsoft.com/office/drawing/2014/main" id="{E7A8B23D-6C48-4A9F-3CD4-07A9C545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480"/>
            <a:ext cx="4091940" cy="4511040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4D148AA0-9E71-C79A-61DB-871D8AB5C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40" y="1786915"/>
            <a:ext cx="4351006" cy="3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F0169EF3-5318-9877-7960-3422715E3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311" y="1900019"/>
            <a:ext cx="3818689" cy="3057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203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5986-1A8C-B623-4644-0F4964E5F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52A94413-7D7F-78C1-7C8C-A3A65D294F77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FB1B827-16A2-6AF3-CCC4-1B368B65AF1B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50%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68D782AB-BE99-7278-56A8-C6C1DCB4E44A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95F261F8-38D3-15EF-859D-E72061E1E696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04FB124-A3D4-1DC1-75A8-AC76AE30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4963" cy="3234353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3714F699-DBAE-DEA9-7EAF-A50D1225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444" y="-7827"/>
            <a:ext cx="3930247" cy="306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F50FD2E5-4BB5-5818-33F5-4511671D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172" y="12259"/>
            <a:ext cx="4026260" cy="322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6806474-7F56-D204-7464-B67644681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4109"/>
            <a:ext cx="4014444" cy="2903891"/>
          </a:xfrm>
          <a:prstGeom prst="rect">
            <a:avLst/>
          </a:prstGeom>
        </p:spPr>
      </p:pic>
      <p:pic>
        <p:nvPicPr>
          <p:cNvPr id="6" name="Immagine 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6B11088-FFCE-F111-72F6-EB66B6F16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48" y="3954110"/>
            <a:ext cx="3673433" cy="286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DEE2A986-CFC1-DF99-49D0-EE6EA058B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465" y="3573780"/>
            <a:ext cx="4081534" cy="3266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014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F9911-C3D2-6744-0377-924BD10E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05F50FE7-C7E3-ADD0-C1B5-1B7CFE36DC73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A1FCE23A-51AC-A5BD-7A8A-AE6C89B4C9D9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50%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60272AFA-489A-BFB8-2238-0E0D4F3ADAE1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C1A34DC5-12B7-E8F4-C88B-73AA14FCEF5A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4747F0A-EAB6-60FE-7A12-CE3FF332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530"/>
            <a:ext cx="4023360" cy="4472940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BBD641C9-D972-AE4B-C74A-E0E516936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1818042"/>
            <a:ext cx="3843512" cy="29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AB347F94-C9DD-C051-61C9-26E1C24D5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72" y="1698365"/>
            <a:ext cx="4325128" cy="3461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3832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C3DE6-CBA0-16A1-C73A-30CFACB7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244C0109-F177-BF0F-0282-E9026C942FF0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EC87F9A8-7C6D-F93A-55BE-DD756A6A4298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70%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127F2DC7-F1AC-A256-A462-55CE398149A9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763785E5-E2F5-DB02-7C39-E42E987269CC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F9BABB1-7F4C-8898-841A-92C7FEFA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5715" cy="3169695"/>
          </a:xfrm>
          <a:prstGeom prst="rect">
            <a:avLst/>
          </a:prstGeom>
        </p:spPr>
      </p:pic>
      <p:pic>
        <p:nvPicPr>
          <p:cNvPr id="4" name="Immagine 3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7A89655-3D0D-96D7-9572-866EB1CF4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31" y="38787"/>
            <a:ext cx="3895715" cy="303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5FD66F77-2554-C39D-DC29-CFBF0BE0C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20" y="0"/>
            <a:ext cx="4084280" cy="326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ACCE63A-7A5B-71DC-4689-F25800D77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39540"/>
            <a:ext cx="3749040" cy="2918460"/>
          </a:xfrm>
          <a:prstGeom prst="rect">
            <a:avLst/>
          </a:prstGeom>
        </p:spPr>
      </p:pic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CA024FB0-E653-C03B-637F-E9AA50CB9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995" y="3921968"/>
            <a:ext cx="3723651" cy="289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Immagine che contiene testo, schermata, Rettangolo, diagramma&#10;&#10;Il contenuto generato dall'IA potrebbe non essere corretto.">
            <a:extLst>
              <a:ext uri="{FF2B5EF4-FFF2-40B4-BE49-F238E27FC236}">
                <a16:creationId xmlns:a16="http://schemas.microsoft.com/office/drawing/2014/main" id="{ED0C5CFD-1346-1711-C771-5536866F4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460" y="3779278"/>
            <a:ext cx="3866800" cy="3092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677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EA308-7EC3-96BB-9D60-EE2C25197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15B95442-718A-3AB1-F25C-CAB44710840C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5A863B41-A1D5-02DF-3083-ED0B621BFAEE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70%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83A9EEED-9244-F9A3-46DE-9E206A6CF328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3BC966FC-F968-FE6F-CE1E-7C2A27DE7F0D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91D048A-F457-3B62-FE3E-64607CE3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447"/>
            <a:ext cx="4168140" cy="4457700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834B91DD-8B9C-F3BD-2962-AF1D5FDBE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140" y="2064031"/>
            <a:ext cx="4041735" cy="314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8B40875D-D7EF-363A-30C1-80FE4714A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75" y="2064034"/>
            <a:ext cx="3932529" cy="3144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8617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5F263-922E-2063-2348-845A8220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Inserimento valori </a:t>
            </a:r>
            <a:r>
              <a:rPr lang="it-IT" dirty="0" err="1"/>
              <a:t>NaN</a:t>
            </a:r>
            <a:r>
              <a:rPr lang="it-IT" dirty="0"/>
              <a:t> 25%,45%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B0ED38-BAA2-6780-B46A-7CD1E4D02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analizzeremo come l’impatto dell’inserimento ed imputazione dei valori </a:t>
            </a:r>
            <a:r>
              <a:rPr lang="it-IT" dirty="0" err="1"/>
              <a:t>NaN</a:t>
            </a:r>
            <a:r>
              <a:rPr lang="it-IT" dirty="0"/>
              <a:t> ha influenzato il dataset in corrispondenza dei picchi “anomali”.</a:t>
            </a:r>
          </a:p>
          <a:p>
            <a:r>
              <a:rPr lang="it-IT" dirty="0"/>
              <a:t>possiamo calcolare che al picco 40%, circa 25% dei valori del dataset sporcati erano numerici, mentre al 70% di sporcatura erano 45%.</a:t>
            </a:r>
          </a:p>
          <a:p>
            <a:r>
              <a:rPr lang="it-IT" dirty="0"/>
              <a:t>Quindi analizzeremo solo 25% e 45% del </a:t>
            </a:r>
            <a:r>
              <a:rPr lang="it-IT" b="1" dirty="0" err="1"/>
              <a:t>Naive-bayes</a:t>
            </a:r>
            <a:r>
              <a:rPr lang="it-IT" b="1" dirty="0"/>
              <a:t>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9676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F1237-1DAE-90A0-F2FD-C98DC345A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CFA04FA6-2CBC-17A1-9A90-E996DFCBB044}"/>
              </a:ext>
            </a:extLst>
          </p:cNvPr>
          <p:cNvGrpSpPr/>
          <p:nvPr/>
        </p:nvGrpSpPr>
        <p:grpSpPr>
          <a:xfrm>
            <a:off x="0" y="3407530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F98B717-2183-C418-0238-54D18937DD0E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45%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C083072A-2FE8-F645-5478-A87542789FF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6E0081EE-CF78-7677-440F-E2D176E8B31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8CF2494-7F44-75C0-F59B-B50197191783}"/>
              </a:ext>
            </a:extLst>
          </p:cNvPr>
          <p:cNvGrpSpPr/>
          <p:nvPr/>
        </p:nvGrpSpPr>
        <p:grpSpPr>
          <a:xfrm>
            <a:off x="-1" y="0"/>
            <a:ext cx="12192000" cy="484184"/>
            <a:chOff x="0" y="3295094"/>
            <a:chExt cx="12192000" cy="484184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FE5862A7-278E-D65D-0577-0365AE0A9D85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25% di sporcatura</a:t>
              </a:r>
            </a:p>
          </p:txBody>
        </p: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55E594C8-C969-F60C-56D8-9F3AE5747430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CD33D876-7A48-1CC2-8649-76A6BE8AD18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CA00950D-477C-01E2-E68E-C56ECD14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86"/>
            <a:ext cx="3917786" cy="2760659"/>
          </a:xfrm>
          <a:prstGeom prst="rect">
            <a:avLst/>
          </a:prstGeom>
        </p:spPr>
      </p:pic>
      <p:pic>
        <p:nvPicPr>
          <p:cNvPr id="15" name="Immagine 14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D5CDC89E-CF20-7644-1D8E-62E89D242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90" y="599657"/>
            <a:ext cx="3548214" cy="276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magine 1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11CA0D24-3FA3-049C-C666-FD6306E8B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208" y="413563"/>
            <a:ext cx="3917786" cy="313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magine 1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CF21653-DE75-3DA8-FD1B-88AAE52C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15977"/>
            <a:ext cx="4212510" cy="2842023"/>
          </a:xfrm>
          <a:prstGeom prst="rect">
            <a:avLst/>
          </a:prstGeom>
        </p:spPr>
      </p:pic>
      <p:pic>
        <p:nvPicPr>
          <p:cNvPr id="19" name="Immagine 18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9D21A130-D5A3-E5D2-92F0-1D7045C3F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37" y="3951187"/>
            <a:ext cx="3758155" cy="292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magine 19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5E1158AA-3875-2F27-394A-9BB441B7B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540" y="3852803"/>
            <a:ext cx="3758154" cy="3005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885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982998-5204-F44E-36D7-4F5846FBE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8761"/>
            <a:ext cx="10515600" cy="5518202"/>
          </a:xfrm>
        </p:spPr>
        <p:txBody>
          <a:bodyPr>
            <a:normAutofit/>
          </a:bodyPr>
          <a:lstStyle/>
          <a:p>
            <a:r>
              <a:rPr lang="it-IT" dirty="0"/>
              <a:t>il livello di confusione nelle matrici è comparabile a quello identificato precedentemente a livello 40% e 70% di sporcatura.</a:t>
            </a:r>
          </a:p>
          <a:p>
            <a:endParaRPr lang="it-IT" dirty="0"/>
          </a:p>
          <a:p>
            <a:r>
              <a:rPr lang="it-IT" dirty="0"/>
              <a:t>pure in questi casi ‘</a:t>
            </a:r>
            <a:r>
              <a:rPr lang="it-IT" dirty="0" err="1"/>
              <a:t>loan_int_rate</a:t>
            </a:r>
            <a:r>
              <a:rPr lang="it-IT" dirty="0"/>
              <a:t>’ e ‘</a:t>
            </a:r>
            <a:r>
              <a:rPr lang="it-IT" dirty="0" err="1"/>
              <a:t>person_income</a:t>
            </a:r>
            <a:r>
              <a:rPr lang="it-IT" dirty="0"/>
              <a:t>’ hanno un relativamente alto livello di importanza nell’ addestramento.</a:t>
            </a:r>
          </a:p>
          <a:p>
            <a:endParaRPr lang="it-IT" dirty="0"/>
          </a:p>
          <a:p>
            <a:r>
              <a:rPr lang="it-IT" dirty="0"/>
              <a:t>sebbene l’imputazione dei valori </a:t>
            </a:r>
            <a:r>
              <a:rPr lang="it-IT" dirty="0" err="1"/>
              <a:t>NaN</a:t>
            </a:r>
            <a:r>
              <a:rPr lang="it-IT" dirty="0"/>
              <a:t> possa aver avuto qualche effetto imprevisto dei dati, non è possibile escludere che le features ‘</a:t>
            </a:r>
            <a:r>
              <a:rPr lang="it-IT" dirty="0" err="1"/>
              <a:t>loan_int_rate</a:t>
            </a:r>
            <a:r>
              <a:rPr lang="it-IT" dirty="0"/>
              <a:t>’ e ‘</a:t>
            </a:r>
            <a:r>
              <a:rPr lang="it-IT" dirty="0" err="1"/>
              <a:t>person_income</a:t>
            </a:r>
            <a:r>
              <a:rPr lang="it-IT" dirty="0"/>
              <a:t>’ siano semplicemente molto efficaci per la modellazione del sistema predittivo e, incidentalmente, quando il 25% ed il 45% dei valori numerici sono </a:t>
            </a:r>
            <a:r>
              <a:rPr lang="it-IT" dirty="0" err="1"/>
              <a:t>NaN</a:t>
            </a:r>
            <a:r>
              <a:rPr lang="it-IT" dirty="0"/>
              <a:t> (e poi imputati) quelle due features finiscono per risultare </a:t>
            </a:r>
            <a:r>
              <a:rPr lang="it-IT" dirty="0" err="1"/>
              <a:t>piu’</a:t>
            </a:r>
            <a:r>
              <a:rPr lang="it-IT" dirty="0"/>
              <a:t> importanti per il modello di </a:t>
            </a:r>
            <a:r>
              <a:rPr lang="it-IT" dirty="0" err="1"/>
              <a:t>Naive-Bayes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255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1A0E972-D46F-D0A5-EB75-04EE45BB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232"/>
            <a:ext cx="5687351" cy="3404858"/>
          </a:xfrm>
          <a:prstGeom prst="rect">
            <a:avLst/>
          </a:prstGeom>
        </p:spPr>
      </p:pic>
      <p:pic>
        <p:nvPicPr>
          <p:cNvPr id="5" name="Immagine 4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B60747E6-5700-F946-303E-2BEA89FF0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351" y="953694"/>
            <a:ext cx="6504649" cy="4080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3035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5E0C4-7DE7-D0D1-9517-C980D3F4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Ripetizioni di voci nel dataset 30%-80%-999%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23558D-17AF-3671-1B0A-58C336777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netto miglioramento nella matrice di confusione del </a:t>
            </a:r>
            <a:r>
              <a:rPr lang="it-IT" dirty="0" err="1"/>
              <a:t>Naive-Bayes</a:t>
            </a:r>
            <a:r>
              <a:rPr lang="it-IT" dirty="0"/>
              <a:t> rispetto ai valori originali</a:t>
            </a:r>
          </a:p>
          <a:p>
            <a:r>
              <a:rPr lang="it-IT" dirty="0"/>
              <a:t>continuano a migliorare stabilmente per il </a:t>
            </a:r>
            <a:r>
              <a:rPr lang="it-IT" dirty="0" err="1"/>
              <a:t>naive-bayes</a:t>
            </a:r>
            <a:r>
              <a:rPr lang="it-IT" dirty="0"/>
              <a:t> e rimangono costanti fino all’ 80% di sporcatura</a:t>
            </a:r>
          </a:p>
          <a:p>
            <a:r>
              <a:rPr lang="it-IT" dirty="0"/>
              <a:t>Per iniziare a vedere dei netti peggioramenti nei valori statistici e grafici si è dovuto arrivare al 999% di sporcatura (causa </a:t>
            </a:r>
            <a:r>
              <a:rPr lang="it-IT" dirty="0" err="1"/>
              <a:t>overfitting</a:t>
            </a:r>
            <a:r>
              <a:rPr lang="it-IT" dirty="0"/>
              <a:t>)</a:t>
            </a:r>
          </a:p>
          <a:p>
            <a:r>
              <a:rPr lang="it-IT" dirty="0"/>
              <a:t>La tendenza al miglioramento del </a:t>
            </a:r>
            <a:r>
              <a:rPr lang="it-IT" dirty="0" err="1"/>
              <a:t>Naive-Bayes</a:t>
            </a:r>
            <a:r>
              <a:rPr lang="it-IT" dirty="0"/>
              <a:t> è probabilmente causata dal fatto che questo tipo di sporcatura rafforza le credenze del modello introducendo delle ridondanze.</a:t>
            </a:r>
          </a:p>
        </p:txBody>
      </p:sp>
    </p:spTree>
    <p:extLst>
      <p:ext uri="{BB962C8B-B14F-4D97-AF65-F5344CB8AC3E}">
        <p14:creationId xmlns:p14="http://schemas.microsoft.com/office/powerpoint/2010/main" val="2912071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1CD78-5D5D-B29B-4071-7116D84BE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0109F2A5-8B7B-DF8B-0E94-7178CCD2B90D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7EB3E0EE-050D-CE04-6886-245D36EAB610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30%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44246CDA-C381-8B43-0517-D98B3B7F39F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E8C10179-B74A-D72B-2EE4-E78C4E6A9E7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5598905-E89F-D09C-CF86-DB0792A0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50132" cy="2760438"/>
          </a:xfrm>
          <a:prstGeom prst="rect">
            <a:avLst/>
          </a:prstGeom>
        </p:spPr>
      </p:pic>
      <p:pic>
        <p:nvPicPr>
          <p:cNvPr id="9" name="Immagine 8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3A5536B1-A002-F4F7-3774-25F89675D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33" y="-1"/>
            <a:ext cx="3753118" cy="292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B7DC7CC5-A10A-F680-3554-BB7756D78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751" y="0"/>
            <a:ext cx="4069248" cy="325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magine 10" descr="Immagine che contiene testo, schermata, schermo, Carattere&#10;&#10;Il contenuto generato dall'IA potrebbe non essere corretto.">
            <a:extLst>
              <a:ext uri="{FF2B5EF4-FFF2-40B4-BE49-F238E27FC236}">
                <a16:creationId xmlns:a16="http://schemas.microsoft.com/office/drawing/2014/main" id="{8F81A41A-24B0-1336-0B60-F9E51CAB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36440"/>
            <a:ext cx="3753119" cy="2721560"/>
          </a:xfrm>
          <a:prstGeom prst="rect">
            <a:avLst/>
          </a:prstGeom>
        </p:spPr>
      </p:pic>
      <p:pic>
        <p:nvPicPr>
          <p:cNvPr id="12" name="Immagine 11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A5A7DFFF-9150-735A-B101-2F354CA06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87" y="4021370"/>
            <a:ext cx="3554996" cy="277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52FD1E0B-C1D4-15C1-55C4-1DB35E3D5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751" y="3587753"/>
            <a:ext cx="4042903" cy="3241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0465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D1D3D-1608-94A2-15A7-26EE70FC7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1AD6265-A252-3052-CFB5-35F468338D8C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BABA3487-78F0-ABAD-A643-E07310222BAE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30%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985D87BE-B1D2-4E1F-EE0D-EBD2D00DAB7E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824CD91E-C26A-A05D-7231-2448EAABCD99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9FF6DFB-E416-C63C-6410-2C8D939C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180"/>
            <a:ext cx="3932848" cy="3652930"/>
          </a:xfrm>
          <a:prstGeom prst="rect">
            <a:avLst/>
          </a:prstGeom>
        </p:spPr>
      </p:pic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ECFCD39-63F9-3005-A927-BA9235C7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848" y="1640768"/>
            <a:ext cx="4171490" cy="325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CF29BBED-28E4-CFE5-B035-AF001A542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54" y="1926248"/>
            <a:ext cx="3748322" cy="3005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683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FE2A2-3214-C564-F099-F0D75881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234AFED0-F4F0-E1DE-5F1D-7A5886F063AC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69963C7-6307-501D-01C7-D26DF1F1419A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80%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88C202FC-F3B6-B8C0-C945-9C9963136BF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B1A4C2C0-D5F6-FF82-8B58-E894DF098791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3AA8AA5-860A-E7CB-EE72-9887003C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9" y="157317"/>
            <a:ext cx="4135419" cy="2944824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AAAB5DC3-CB35-6F4C-F46F-23651FCAF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38" y="359846"/>
            <a:ext cx="3258121" cy="253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29E7AF77-C3AE-5664-1DCF-EDA809F38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13" y="83330"/>
            <a:ext cx="4092998" cy="328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A88C6A1-FEB8-A030-9DC9-99D13F55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17790"/>
            <a:ext cx="4001729" cy="3101340"/>
          </a:xfrm>
          <a:prstGeom prst="rect">
            <a:avLst/>
          </a:prstGeom>
        </p:spPr>
      </p:pic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C2BEEA03-6662-C784-BB73-CE17AFA8E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842" y="3842599"/>
            <a:ext cx="3658311" cy="2851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8AE5E700-7991-A943-2512-CC76416A3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818" y="3609726"/>
            <a:ext cx="3867846" cy="3101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810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81CC9-89A5-9F6B-7E4F-73C2F4D09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4175CBA9-E1C0-766C-5F74-0ECF04E6FEDE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CE87BE89-FA80-0E56-795E-23BBE0C9FEEB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80%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83F3505D-1D05-45E0-22CF-C4DD59627694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9EF826E9-FE74-1500-527F-4DABEA665DE1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C283DD16-FFE9-8EE7-2602-D0053423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230"/>
            <a:ext cx="4023360" cy="3939540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86EA5E12-B2D2-B345-035B-B83DEC599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1834418"/>
            <a:ext cx="4091196" cy="318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EBDE721C-6909-C7B0-86C6-09C81233B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651" y="1834418"/>
            <a:ext cx="4076349" cy="326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765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002C3-35B5-4909-DAA4-FD1FCEA0F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409FCB80-1C93-2F48-9BCC-2A1BE4BC703C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7527981C-13C8-545E-E426-C72E4DB8DF7F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999%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09A3733B-5FDA-CF48-EF18-75C3A56E9CC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F39F5B01-7BD6-A998-4738-83D51C00F60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5E43994-04D0-EBBB-9034-544F9251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969"/>
            <a:ext cx="4264556" cy="2609363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484369AB-4AE2-BDB2-6DA0-093D58735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56" y="209972"/>
            <a:ext cx="3662888" cy="285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Rettangolo, diagramma&#10;&#10;Il contenuto generato dall'IA potrebbe non essere corretto.">
            <a:extLst>
              <a:ext uri="{FF2B5EF4-FFF2-40B4-BE49-F238E27FC236}">
                <a16:creationId xmlns:a16="http://schemas.microsoft.com/office/drawing/2014/main" id="{3E8D76C4-8153-DD04-FFF3-27CD3A6CE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52" y="-1"/>
            <a:ext cx="4129548" cy="331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BB82507-174D-3D77-361A-9D0901152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473427"/>
            <a:ext cx="4203491" cy="1519334"/>
          </a:xfrm>
          <a:prstGeom prst="rect">
            <a:avLst/>
          </a:prstGeom>
        </p:spPr>
      </p:pic>
      <p:pic>
        <p:nvPicPr>
          <p:cNvPr id="6" name="Immagine 5" descr="Immagine che contiene testo, line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172FBDEB-3D40-B080-7886-D8F91E765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404" y="3875531"/>
            <a:ext cx="3483079" cy="27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94911619-C774-0693-96A5-283EB9908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52" y="3589761"/>
            <a:ext cx="4098972" cy="3286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47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A95B-1C98-7605-D917-091C8F855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2922AEF5-9145-3DC2-D305-5F59E3A02BBA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D48DBD1-7D8C-50EB-D624-4363D3F25BB9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999%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0E202F90-95A8-AF63-C0DC-B8BE187A07AF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B7013089-5317-658F-340C-768A75FD01B0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917E989-EB5B-19B5-EB89-E3E7071B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640"/>
            <a:ext cx="4053840" cy="3474720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139376ED-1E57-6B88-285C-830B21C6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834" y="1951949"/>
            <a:ext cx="3789648" cy="295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Rettangolo, Carattere&#10;&#10;Il contenuto generato dall'IA potrebbe non essere corretto.">
            <a:extLst>
              <a:ext uri="{FF2B5EF4-FFF2-40B4-BE49-F238E27FC236}">
                <a16:creationId xmlns:a16="http://schemas.microsoft.com/office/drawing/2014/main" id="{C9E46A90-5FDC-C08E-E0E3-7C7701990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76" y="1928597"/>
            <a:ext cx="4214673" cy="3379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480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3A43B0-E529-638D-6688-EDA8456F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Errori di Selezione da 20% a 40%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45809E-D765-CB5F-ACA5-F42D75649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sz="2400" dirty="0"/>
              <a:t>Al 20% è interessante notare come il </a:t>
            </a:r>
            <a:r>
              <a:rPr lang="it-IT" sz="2400" dirty="0" err="1"/>
              <a:t>Naive-Bayes</a:t>
            </a:r>
            <a:r>
              <a:rPr lang="it-IT" sz="2400" dirty="0"/>
              <a:t> riesce a classificare meglio i target 0 mentre ha un significativo peggioramento nella classificazione dei target 1, questa variazione potrebbe essere causata dal fatto che al 20% il rumore introdotto spinge il modello a classificare più spesso i valori come 0.</a:t>
            </a:r>
          </a:p>
          <a:p>
            <a:r>
              <a:rPr lang="it-IT" sz="2400" dirty="0"/>
              <a:t>30% il </a:t>
            </a:r>
            <a:r>
              <a:rPr lang="it-IT" sz="2400" dirty="0" err="1"/>
              <a:t>naive</a:t>
            </a:r>
            <a:r>
              <a:rPr lang="it-IT" sz="2400" dirty="0"/>
              <a:t> </a:t>
            </a:r>
            <a:r>
              <a:rPr lang="it-IT" sz="2400" dirty="0" err="1"/>
              <a:t>bayes</a:t>
            </a:r>
            <a:r>
              <a:rPr lang="it-IT" sz="2400" dirty="0"/>
              <a:t> ritorna a valori coerenti con quelli del dataset pulito</a:t>
            </a:r>
          </a:p>
          <a:p>
            <a:r>
              <a:rPr lang="it-IT" sz="2400" dirty="0"/>
              <a:t>sia al 20 che al 30% l’albero decisionale ed il MLP rimangono solidi e con valori relativamente costanti.</a:t>
            </a:r>
          </a:p>
          <a:p>
            <a:r>
              <a:rPr lang="it-IT" sz="2400" dirty="0"/>
              <a:t>Al 40% sia il </a:t>
            </a:r>
            <a:r>
              <a:rPr lang="it-IT" sz="2400" dirty="0" err="1"/>
              <a:t>MLPClassifier</a:t>
            </a:r>
            <a:r>
              <a:rPr lang="it-IT" sz="2400" dirty="0"/>
              <a:t> che l’albero decisionale crollano mostrando seri casi di </a:t>
            </a:r>
            <a:r>
              <a:rPr lang="it-IT" sz="2400" dirty="0" err="1"/>
              <a:t>underfittng</a:t>
            </a:r>
            <a:r>
              <a:rPr lang="it-IT" sz="2400" dirty="0"/>
              <a:t> del modello.</a:t>
            </a:r>
          </a:p>
          <a:p>
            <a:r>
              <a:rPr lang="it-IT" sz="2400" dirty="0"/>
              <a:t>pure la </a:t>
            </a:r>
            <a:r>
              <a:rPr lang="it-IT" sz="2400" dirty="0" err="1"/>
              <a:t>confusion</a:t>
            </a:r>
            <a:r>
              <a:rPr lang="it-IT" sz="2400" dirty="0"/>
              <a:t> </a:t>
            </a:r>
            <a:r>
              <a:rPr lang="it-IT" sz="2400" dirty="0" err="1"/>
              <a:t>matrix</a:t>
            </a:r>
            <a:r>
              <a:rPr lang="it-IT" sz="2400" dirty="0"/>
              <a:t> del </a:t>
            </a:r>
            <a:r>
              <a:rPr lang="it-IT" sz="2400" dirty="0" err="1"/>
              <a:t>MLPClassifier</a:t>
            </a:r>
            <a:r>
              <a:rPr lang="it-IT" sz="2400" dirty="0"/>
              <a:t> risulta particolarmente errata (a differenza delle altre sporcature)</a:t>
            </a:r>
          </a:p>
        </p:txBody>
      </p:sp>
    </p:spTree>
    <p:extLst>
      <p:ext uri="{BB962C8B-B14F-4D97-AF65-F5344CB8AC3E}">
        <p14:creationId xmlns:p14="http://schemas.microsoft.com/office/powerpoint/2010/main" val="2046287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A9C32-B6F1-E474-6ABB-BB2EACA82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9AF4F225-B394-F46A-60BA-89447F3C2F8D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4DFC809A-0997-188E-243C-4CDA529B35D0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20%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1DB2C233-1338-CFBC-D1CB-2B533440E27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7F32B5A-FD97-2F3C-B4FE-7B879A6718C7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E3F65CC-7E96-14EE-8919-D1055EFE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4"/>
            <a:ext cx="4057912" cy="2599224"/>
          </a:xfrm>
          <a:prstGeom prst="rect">
            <a:avLst/>
          </a:prstGeom>
        </p:spPr>
      </p:pic>
      <p:pic>
        <p:nvPicPr>
          <p:cNvPr id="9" name="Immagine 8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34254251-7010-6E71-09A0-BF7DD19F7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58" y="23561"/>
            <a:ext cx="4057911" cy="316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EE741366-76E7-2B6D-F09C-B2B3B4E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089" y="21354"/>
            <a:ext cx="4057911" cy="325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CDA3081F-9B46-7BBC-FD6F-FC44EFCD4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37660"/>
            <a:ext cx="3901440" cy="2720340"/>
          </a:xfrm>
          <a:prstGeom prst="rect">
            <a:avLst/>
          </a:prstGeom>
        </p:spPr>
      </p:pic>
      <p:pic>
        <p:nvPicPr>
          <p:cNvPr id="12" name="Immagine 11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78699F1E-CBDF-E5CB-425C-DC81720D7A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15" y="3899852"/>
            <a:ext cx="3604868" cy="2810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6974C4D2-5C82-27A2-8D5F-DFB548B7F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562" y="3799280"/>
            <a:ext cx="3687448" cy="2956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3061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F9918-CBB1-D4CE-6DAD-5CB9AFDC4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1778ECB3-85B3-70B4-4297-9D38248256AA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E07D241A-2CA9-B367-E746-C635C49AC154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20%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6CBCEDB-6E96-F02E-C8B5-263F81A522DA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375885CD-FC2C-0F11-D4AD-E8D2D92D9C2F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6D1DDF1-FE86-4921-6C53-907E88A1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796"/>
            <a:ext cx="4168140" cy="3970020"/>
          </a:xfrm>
          <a:prstGeom prst="rect">
            <a:avLst/>
          </a:prstGeom>
        </p:spPr>
      </p:pic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AB7710B3-30AC-B1E8-BEAF-6B53464BD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140" y="2094972"/>
            <a:ext cx="4053357" cy="315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0B2A930A-0B91-6884-BECC-45155D8A8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497" y="2082714"/>
            <a:ext cx="3940589" cy="3159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39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A11129-B801-2C67-1ED5-1CFB86D6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5013"/>
            <a:ext cx="10515600" cy="4807974"/>
          </a:xfrm>
        </p:spPr>
        <p:txBody>
          <a:bodyPr>
            <a:normAutofit lnSpcReduction="10000"/>
          </a:bodyPr>
          <a:lstStyle/>
          <a:p>
            <a:r>
              <a:rPr lang="it-IT" sz="2400" dirty="0"/>
              <a:t>la condizione di normalità della classe considerata è assunta tale nel </a:t>
            </a:r>
            <a:r>
              <a:rPr lang="it-IT" sz="2400" dirty="0" err="1"/>
              <a:t>Naive</a:t>
            </a:r>
            <a:r>
              <a:rPr lang="it-IT" sz="2400" dirty="0"/>
              <a:t> </a:t>
            </a:r>
            <a:r>
              <a:rPr lang="it-IT" sz="2400" dirty="0" err="1"/>
              <a:t>Bayes</a:t>
            </a:r>
            <a:r>
              <a:rPr lang="it-IT" sz="2400" dirty="0"/>
              <a:t> Gaussiano solo in linea teorica. Infatti, il  </a:t>
            </a:r>
            <a:r>
              <a:rPr lang="it-IT" sz="2400" dirty="0" err="1"/>
              <a:t>GaussianNB</a:t>
            </a:r>
            <a:r>
              <a:rPr lang="it-IT" sz="2400" dirty="0"/>
              <a:t> può essere applicato e performare bene anche con dati che non sono perfettamente normali</a:t>
            </a:r>
          </a:p>
          <a:p>
            <a:endParaRPr lang="it-IT" sz="2400" dirty="0"/>
          </a:p>
          <a:p>
            <a:r>
              <a:rPr lang="it-IT" sz="2400" dirty="0"/>
              <a:t>eliminata la feature «</a:t>
            </a:r>
            <a:r>
              <a:rPr lang="it-IT" sz="2400" dirty="0" err="1"/>
              <a:t>loan_percent_income</a:t>
            </a:r>
            <a:r>
              <a:rPr lang="it-IT" sz="2400" dirty="0"/>
              <a:t>» perché la sua presenza causava problemi di </a:t>
            </a:r>
            <a:r>
              <a:rPr lang="it-IT" sz="2400" dirty="0" err="1"/>
              <a:t>collinearità</a:t>
            </a:r>
            <a:r>
              <a:rPr lang="it-IT" sz="2400" dirty="0"/>
              <a:t>.</a:t>
            </a:r>
          </a:p>
          <a:p>
            <a:endParaRPr lang="it-IT" sz="2400" dirty="0"/>
          </a:p>
          <a:p>
            <a:r>
              <a:rPr lang="it-IT" sz="2400" dirty="0"/>
              <a:t>quando «</a:t>
            </a:r>
            <a:r>
              <a:rPr lang="it-IT" sz="2400" dirty="0" err="1"/>
              <a:t>previous_loan_defaults_on_file</a:t>
            </a:r>
            <a:r>
              <a:rPr lang="it-IT" sz="2400" dirty="0"/>
              <a:t>» = “Yes” la target è sempre pari a 0, quindi per avere un miglior addestramento sono state eliminate le entrate con tale condizione e poi l’intera feature è stata droppata</a:t>
            </a:r>
          </a:p>
        </p:txBody>
      </p:sp>
    </p:spTree>
    <p:extLst>
      <p:ext uri="{BB962C8B-B14F-4D97-AF65-F5344CB8AC3E}">
        <p14:creationId xmlns:p14="http://schemas.microsoft.com/office/powerpoint/2010/main" val="1517756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0EE71-8C0B-143F-D04A-3C4C971B0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134D21ED-0CBE-7802-76BF-33190C67D960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A7990A4-FADB-2EAB-F05A-4013BAC3E03A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30%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CF77EE7F-E8F0-871C-E0FE-AE9362E1B865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BD61EBB-38CD-D1B8-2942-B4687BDB9E9E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38ADCE2-108D-1DA1-E36D-8EDECF8C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1"/>
            <a:ext cx="4424518" cy="2972093"/>
          </a:xfrm>
          <a:prstGeom prst="rect">
            <a:avLst/>
          </a:prstGeom>
        </p:spPr>
      </p:pic>
      <p:pic>
        <p:nvPicPr>
          <p:cNvPr id="9" name="Immagine 8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8ADCBC2E-758A-2DE1-512D-B9134788D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16" y="136096"/>
            <a:ext cx="3473018" cy="270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9B300352-3FCA-030C-5619-3158B2048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089" y="0"/>
            <a:ext cx="3797485" cy="3044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B207B53-0440-5129-72DE-98B4722D2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49987"/>
            <a:ext cx="3947160" cy="2674620"/>
          </a:xfrm>
          <a:prstGeom prst="rect">
            <a:avLst/>
          </a:prstGeom>
        </p:spPr>
      </p:pic>
      <p:pic>
        <p:nvPicPr>
          <p:cNvPr id="12" name="Immagine 11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488C7FE-FB44-7A5B-EE88-9581C3F972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49" y="3949987"/>
            <a:ext cx="3555934" cy="277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D2CC17E3-0434-451A-2190-7B6D64F23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36" y="3779277"/>
            <a:ext cx="3871137" cy="3103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507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B6A05-86D2-654D-75AE-DA03B2EC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36FEBF9-56B1-98A2-173C-E8E040EB1811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1EBAF3A1-8C76-6DCC-E204-5ECDD0FF0D1B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30%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69EF3E3-F9C0-24E5-0103-363B35452486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70BD94BC-1E2A-87AC-1E62-53EBFA79022B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0759DC99-803E-F05B-FD2C-A7198398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664"/>
            <a:ext cx="4251960" cy="3977640"/>
          </a:xfrm>
          <a:prstGeom prst="rect">
            <a:avLst/>
          </a:prstGeom>
        </p:spPr>
      </p:pic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7D6192C2-5B4D-8B77-E8CA-18167F011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960" y="1946923"/>
            <a:ext cx="4075959" cy="317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ECAA085F-D190-2BD9-285C-E2EA6538E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850" y="1946923"/>
            <a:ext cx="3952150" cy="3168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214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9587E-AD35-1486-2BB5-BB9C0837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4C23EEFF-6849-C58B-97C0-4171584C845C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E9276EA5-F291-C6AF-916A-E0FDC7B82AD6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40%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6BADA3F7-CDB1-746B-CA3B-427DB097EBAA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C144F0FA-A91D-3442-F914-F710E198B9B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F094277-0778-C3EC-648E-3483DF8D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975"/>
            <a:ext cx="3887837" cy="2605678"/>
          </a:xfrm>
          <a:prstGeom prst="rect">
            <a:avLst/>
          </a:prstGeom>
        </p:spPr>
      </p:pic>
      <p:pic>
        <p:nvPicPr>
          <p:cNvPr id="9" name="Immagine 8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185EFF52-F40F-DD1D-C3DD-F377AB0B8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837" y="0"/>
            <a:ext cx="4141613" cy="322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CE3B516C-CC8B-C431-05AC-D279788A7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124" y="126870"/>
            <a:ext cx="3868163" cy="310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C2075E2-01FF-5854-46C0-700010144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2993"/>
            <a:ext cx="3887837" cy="2619032"/>
          </a:xfrm>
          <a:prstGeom prst="rect">
            <a:avLst/>
          </a:prstGeom>
        </p:spPr>
      </p:pic>
      <p:pic>
        <p:nvPicPr>
          <p:cNvPr id="12" name="Immagine 11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01A0A573-871A-C382-3C4C-0264868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874" y="3885276"/>
            <a:ext cx="3813538" cy="297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F24B3249-31DE-1F12-00DF-17024124F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123" y="3629535"/>
            <a:ext cx="3868164" cy="3101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549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7951C-BDF5-CC82-7348-266A11C0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32709636-0BF5-D4DD-D9E1-BEEF81F7C1AB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546CA547-4FBE-9E32-3889-7F7360855FA4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40%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8335E943-4312-E484-474E-24E4F92AA828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BB577D90-B3C0-D04F-0B0D-17E8471987D0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4EF2460-787F-F59D-375F-6AC944BE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90"/>
            <a:ext cx="4046220" cy="3970020"/>
          </a:xfrm>
          <a:prstGeom prst="rect">
            <a:avLst/>
          </a:prstGeom>
        </p:spPr>
      </p:pic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CA045FEA-4A3A-0810-E524-0B273C65B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20" y="1968056"/>
            <a:ext cx="3748323" cy="292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02714735-C3CA-2015-8319-E6F7A6F7A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83" y="1716711"/>
            <a:ext cx="4270970" cy="342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079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951BDC-5346-7C66-F3E4-ECFD004E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Errori di input manuali 20%,80%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ABACC0-6493-FE95-09BF-C8A582C1F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sz="2000" dirty="0"/>
              <a:t>a 20% di sporcatura l’albero decisionale e MLP risultano relativamente costanti nella capacità predittiva, mentre </a:t>
            </a:r>
            <a:r>
              <a:rPr lang="it-IT" sz="2000" dirty="0" err="1"/>
              <a:t>Naive-Bayes</a:t>
            </a:r>
            <a:r>
              <a:rPr lang="it-IT" sz="2000" dirty="0"/>
              <a:t> sembra avere un miglioramento nell’ identificazione dei target 0</a:t>
            </a:r>
          </a:p>
          <a:p>
            <a:r>
              <a:rPr lang="it-IT" sz="2000" dirty="0"/>
              <a:t>Questa variazione è probabilmente causata dagli “errori di battitura” delle variabili categoriche. Infatti, con l’introduzione della sporcatura possono esser state create nuove variazioni nei dati. Anche se queste variazioni sono "rumore", il modello </a:t>
            </a:r>
            <a:r>
              <a:rPr lang="it-IT" sz="2000" dirty="0" err="1"/>
              <a:t>Naive</a:t>
            </a:r>
            <a:r>
              <a:rPr lang="it-IT" sz="2000" dirty="0"/>
              <a:t> </a:t>
            </a:r>
            <a:r>
              <a:rPr lang="it-IT" sz="2000" dirty="0" err="1"/>
              <a:t>Bayes</a:t>
            </a:r>
            <a:r>
              <a:rPr lang="it-IT" sz="2000" dirty="0"/>
              <a:t> potrebbe averle interpretate come nuove "feature" indipendenti</a:t>
            </a:r>
          </a:p>
          <a:p>
            <a:r>
              <a:rPr lang="it-IT" sz="2000" dirty="0"/>
              <a:t>Se queste nuove "feature" introdotte per caso si sono correlate con la classe target=0 nel training set, il modello potrebbe averle utilizzate per migliorare la sua capacità di distinguere questa classe</a:t>
            </a:r>
          </a:p>
          <a:p>
            <a:r>
              <a:rPr lang="it-IT" sz="2000" dirty="0"/>
              <a:t>anche a livelli maggiori di sporcatura tutti e tre i modelli rimangono relativamente costanti nella loro capacità di classificazione</a:t>
            </a:r>
          </a:p>
          <a:p>
            <a:r>
              <a:rPr lang="it-IT" sz="2000" dirty="0"/>
              <a:t>riporto il livello di sporcatura al 20% e all’ 80%.</a:t>
            </a:r>
          </a:p>
        </p:txBody>
      </p:sp>
    </p:spTree>
    <p:extLst>
      <p:ext uri="{BB962C8B-B14F-4D97-AF65-F5344CB8AC3E}">
        <p14:creationId xmlns:p14="http://schemas.microsoft.com/office/powerpoint/2010/main" val="356558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9CD55-DE69-3F4E-F1DA-C7E207EE1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22119B95-14B0-B57A-3B7E-2D643B206D50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5CBE48BB-2027-BACE-2503-53B0A60F74F1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20%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A79EBA19-22DB-43DC-3E62-DAB350B277C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0C5BE88B-EA03-B9A6-D2CE-C6C4A94C676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E6A74DF-F93C-D617-2CB7-81144F8D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75008" cy="2883710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91E7FD76-9568-88DF-59F3-1AB12EC9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206" y="27923"/>
            <a:ext cx="3759277" cy="293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AC74F96-587C-A3A0-7B1F-A43782DF8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94" y="27923"/>
            <a:ext cx="3960710" cy="3172047"/>
          </a:xfrm>
          <a:prstGeom prst="rect">
            <a:avLst/>
          </a:prstGeom>
          <a:noFill/>
        </p:spPr>
      </p:pic>
      <p:pic>
        <p:nvPicPr>
          <p:cNvPr id="5" name="Immagine 4" descr="Immagine che contiene testo, schermata, Carattere, menu&#10;&#10;Il contenuto generato dall'IA potrebbe non essere corretto.">
            <a:extLst>
              <a:ext uri="{FF2B5EF4-FFF2-40B4-BE49-F238E27FC236}">
                <a16:creationId xmlns:a16="http://schemas.microsoft.com/office/drawing/2014/main" id="{BC4CB173-A8E3-357C-9DB1-9C6957707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13734"/>
            <a:ext cx="3710940" cy="2918460"/>
          </a:xfrm>
          <a:prstGeom prst="rect">
            <a:avLst/>
          </a:prstGeom>
        </p:spPr>
      </p:pic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C3CFBA26-A5E7-1A0F-6EA5-DFDBFD673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08" y="3891748"/>
            <a:ext cx="3710940" cy="289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4E7C4177-7167-9943-4B12-41CC8C1926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97" y="3891748"/>
            <a:ext cx="3585896" cy="2875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4600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2A09-43CA-CEA4-3390-1E17A669C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5F87540D-8D46-17D2-B765-800A1182800A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4BF1D83-6D82-A777-669C-48EF0050977D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20%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B5CC90FF-2F14-DBFA-905D-84A45B47F011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ED19A68E-B72C-C9E1-0A59-35CBD8CF1DC3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menu, Carattere&#10;&#10;Il contenuto generato dall'IA potrebbe non essere corretto.">
            <a:extLst>
              <a:ext uri="{FF2B5EF4-FFF2-40B4-BE49-F238E27FC236}">
                <a16:creationId xmlns:a16="http://schemas.microsoft.com/office/drawing/2014/main" id="{2C53F0A4-AD1A-5945-A87F-C7FC420B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0"/>
            <a:ext cx="4267200" cy="4000500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F67E6BA3-5E1A-5BCF-65E9-19045C678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00309"/>
            <a:ext cx="4066478" cy="316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BA74DC82-C8C5-58CF-87D3-779EF51A6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655" y="1844052"/>
            <a:ext cx="3953345" cy="3169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505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8A256-05AB-6B44-F12E-E91A90295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7BC8E4BA-2F4B-B45B-46A7-6145B34D888B}"/>
              </a:ext>
            </a:extLst>
          </p:cNvPr>
          <p:cNvGrpSpPr/>
          <p:nvPr/>
        </p:nvGrpSpPr>
        <p:grpSpPr>
          <a:xfrm>
            <a:off x="0" y="3295094"/>
            <a:ext cx="12192000" cy="484184"/>
            <a:chOff x="0" y="3295094"/>
            <a:chExt cx="12192000" cy="484184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3C5A80A-AE09-2071-AF5D-1643A7F1BAB5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80% di sporcatura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0536E3C7-1270-839F-F9DD-50781509317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423C82CD-0030-045F-8B42-7D8D2E5503C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4E4AD12-98A0-7235-4332-FA0FCD72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267199" cy="3058159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36A7C74E-E186-26FC-2389-5634DD34A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0"/>
            <a:ext cx="3708290" cy="289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BD3C28FB-ADF1-F43E-4488-FAE775476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489" y="79519"/>
            <a:ext cx="4161278" cy="333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5F7D3E9-B5FA-7AF4-B13C-9F9B3C4C3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837813"/>
            <a:ext cx="3858249" cy="3020187"/>
          </a:xfrm>
          <a:prstGeom prst="rect">
            <a:avLst/>
          </a:prstGeom>
        </p:spPr>
      </p:pic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1BC7182F-4B5A-AE34-B5F8-AE7A2CD99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219" y="3837813"/>
            <a:ext cx="3858249" cy="300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8A3705DC-04FC-C0F2-5E81-776D92D79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764" y="3779278"/>
            <a:ext cx="3803013" cy="3049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821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194E-29BD-3C14-0003-94F85A034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E1C9A1F6-3847-AF32-1350-9E57692D00B7}"/>
              </a:ext>
            </a:extLst>
          </p:cNvPr>
          <p:cNvGrpSpPr/>
          <p:nvPr/>
        </p:nvGrpSpPr>
        <p:grpSpPr>
          <a:xfrm>
            <a:off x="0" y="433162"/>
            <a:ext cx="12192000" cy="484184"/>
            <a:chOff x="0" y="3295094"/>
            <a:chExt cx="12192000" cy="48418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EB5E03CD-2BED-D13F-F3E3-61F81DCD7C3D}"/>
                </a:ext>
              </a:extLst>
            </p:cNvPr>
            <p:cNvSpPr/>
            <p:nvPr/>
          </p:nvSpPr>
          <p:spPr>
            <a:xfrm>
              <a:off x="4424516" y="3295094"/>
              <a:ext cx="3342967" cy="484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80% di sporcatura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0BF2779-2470-C2E9-B10F-FFA0AE017037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0" y="3537186"/>
              <a:ext cx="4424516" cy="12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8F2DDB71-1915-5782-1625-720CA7C98621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767483" y="3537186"/>
              <a:ext cx="44245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testo, schermata, Carattere, menu&#10;&#10;Il contenuto generato dall'IA potrebbe non essere corretto.">
            <a:extLst>
              <a:ext uri="{FF2B5EF4-FFF2-40B4-BE49-F238E27FC236}">
                <a16:creationId xmlns:a16="http://schemas.microsoft.com/office/drawing/2014/main" id="{1D346B50-CE75-B1E1-D399-B23F7A6E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4099560" cy="3962400"/>
          </a:xfrm>
          <a:prstGeom prst="rect">
            <a:avLst/>
          </a:prstGeom>
        </p:spPr>
      </p:pic>
      <p:pic>
        <p:nvPicPr>
          <p:cNvPr id="3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AE2255FA-9C04-A081-19E5-54C4F594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60" y="1903171"/>
            <a:ext cx="3914798" cy="305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3D7119B8-3D28-8C8A-7BFE-7C8F23861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58" y="1785433"/>
            <a:ext cx="4099560" cy="3287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441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BC9FF-E059-00F9-BE6D-CAD4A599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6147D7-01E3-6162-854A-DEDB58D51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690"/>
            <a:ext cx="10515600" cy="4869273"/>
          </a:xfrm>
        </p:spPr>
        <p:txBody>
          <a:bodyPr>
            <a:normAutofit fontScale="92500" lnSpcReduction="10000"/>
          </a:bodyPr>
          <a:lstStyle/>
          <a:p>
            <a:r>
              <a:rPr lang="it-IT" sz="1800" dirty="0"/>
              <a:t>L’algoritmo </a:t>
            </a:r>
            <a:r>
              <a:rPr lang="it-IT" sz="1800" dirty="0" err="1"/>
              <a:t>Naive-Bayes</a:t>
            </a:r>
            <a:r>
              <a:rPr lang="it-IT" sz="1800" dirty="0"/>
              <a:t> è partito con valori infelici riguardo la classificazione dei target 0, ma accettabili negli altri parametri</a:t>
            </a:r>
          </a:p>
          <a:p>
            <a:r>
              <a:rPr lang="it-IT" sz="1800" dirty="0"/>
              <a:t>il più sensibile alle sporcature del dataset rispetto agli altri</a:t>
            </a:r>
          </a:p>
          <a:p>
            <a:r>
              <a:rPr lang="it-IT" sz="1800" dirty="0"/>
              <a:t>Tutti gli algoritmi si sono rivelati relativamente solidi in casi di sporcatura “realistica” (pari od inferiore al 30% de dataset) tranne nel caso della sporcatura “errori di selezione”, nella quale già al 30% di sporcatura sia il </a:t>
            </a:r>
            <a:r>
              <a:rPr lang="it-IT" sz="1800" dirty="0" err="1"/>
              <a:t>Naive-Bayes</a:t>
            </a:r>
            <a:r>
              <a:rPr lang="it-IT" sz="1800" dirty="0"/>
              <a:t> che l’albero decisionale hanno iniziato a rivelare problemi di leggero </a:t>
            </a:r>
            <a:r>
              <a:rPr lang="it-IT" sz="1800" dirty="0" err="1"/>
              <a:t>underfitting</a:t>
            </a:r>
            <a:endParaRPr lang="it-IT" sz="1800" dirty="0"/>
          </a:p>
          <a:p>
            <a:r>
              <a:rPr lang="it-IT" sz="1800" dirty="0"/>
              <a:t>L’abro decisionale ed il </a:t>
            </a:r>
            <a:r>
              <a:rPr lang="it-IT" sz="1800" dirty="0" err="1"/>
              <a:t>MLPClassifier</a:t>
            </a:r>
            <a:r>
              <a:rPr lang="it-IT" sz="1800" dirty="0"/>
              <a:t> si sono rivelati particolarmente solidi anche nelle sporcature a livelli «irrealistici»</a:t>
            </a:r>
          </a:p>
          <a:p>
            <a:r>
              <a:rPr lang="it-IT" sz="1800" dirty="0"/>
              <a:t>Da notare che il </a:t>
            </a:r>
            <a:r>
              <a:rPr lang="it-IT" sz="1800" dirty="0" err="1"/>
              <a:t>MLPClassifier</a:t>
            </a:r>
            <a:r>
              <a:rPr lang="it-IT" sz="1800" dirty="0"/>
              <a:t> è stato impostato ad un solo livello nascosto e 30 neuroni,</a:t>
            </a:r>
          </a:p>
          <a:p>
            <a:r>
              <a:rPr lang="it-IT" sz="1800" dirty="0"/>
              <a:t>quindi aumentando la complessità della struttura probabilmente sarebbe stato capace di classificare anche in quei rari casi che ha fatto degli errori.</a:t>
            </a:r>
          </a:p>
          <a:p>
            <a:r>
              <a:rPr lang="it-IT" sz="1800" dirty="0"/>
              <a:t>l’albero decisionale è un metodo molto simile a quello utilizzato dalle banche per decidere i prestiti</a:t>
            </a:r>
          </a:p>
          <a:p>
            <a:r>
              <a:rPr lang="it-IT" sz="1800" dirty="0" err="1"/>
              <a:t>MLPClassifier</a:t>
            </a:r>
            <a:r>
              <a:rPr lang="it-IT" sz="1800" dirty="0"/>
              <a:t> è l’algoritmo generico migliore grazie alla sua solidità rispetto agli errori introdotti ed alla sua non specificità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5109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C68FC5-F702-396E-3132-8FB7F338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 processo di sporcatura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EF90D7B-3A1B-0335-71DE-1F3D7F0A63FD}"/>
              </a:ext>
            </a:extLst>
          </p:cNvPr>
          <p:cNvSpPr/>
          <p:nvPr/>
        </p:nvSpPr>
        <p:spPr>
          <a:xfrm>
            <a:off x="408037" y="3276600"/>
            <a:ext cx="1789471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0167920-0852-0CDF-B95B-3044FEA6A857}"/>
              </a:ext>
            </a:extLst>
          </p:cNvPr>
          <p:cNvSpPr/>
          <p:nvPr/>
        </p:nvSpPr>
        <p:spPr>
          <a:xfrm>
            <a:off x="2826773" y="2181819"/>
            <a:ext cx="2212259" cy="7837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runTestset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8D0B1EC-59BE-5C8D-6198-3F4EE8180B4E}"/>
              </a:ext>
            </a:extLst>
          </p:cNvPr>
          <p:cNvSpPr/>
          <p:nvPr/>
        </p:nvSpPr>
        <p:spPr>
          <a:xfrm>
            <a:off x="2826773" y="5015164"/>
            <a:ext cx="2340077" cy="7837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evaluate_model</a:t>
            </a:r>
            <a:endParaRPr lang="it-IT" dirty="0"/>
          </a:p>
        </p:txBody>
      </p: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E8E84B87-C16E-CBD5-9F8D-3E5038599A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97508" y="2573708"/>
            <a:ext cx="629265" cy="1160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7B94FBC3-4C4A-528A-5521-E2AE0FFF876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197508" y="3733800"/>
            <a:ext cx="629265" cy="16732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E69739E5-5AEF-D824-D4DF-FEB332C1791D}"/>
              </a:ext>
            </a:extLst>
          </p:cNvPr>
          <p:cNvSpPr/>
          <p:nvPr/>
        </p:nvSpPr>
        <p:spPr>
          <a:xfrm>
            <a:off x="6096000" y="1710996"/>
            <a:ext cx="2261419" cy="7837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downsampling</a:t>
            </a:r>
            <a:endParaRPr lang="it-IT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55025772-FCB4-FDE5-6642-64ABD423E3EA}"/>
              </a:ext>
            </a:extLst>
          </p:cNvPr>
          <p:cNvSpPr/>
          <p:nvPr/>
        </p:nvSpPr>
        <p:spPr>
          <a:xfrm>
            <a:off x="6096000" y="3115263"/>
            <a:ext cx="2261419" cy="78377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prepareData</a:t>
            </a:r>
            <a:endParaRPr lang="it-IT" dirty="0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F44A4E40-66D1-4686-D47C-CAAC995B9313}"/>
              </a:ext>
            </a:extLst>
          </p:cNvPr>
          <p:cNvSpPr/>
          <p:nvPr/>
        </p:nvSpPr>
        <p:spPr>
          <a:xfrm>
            <a:off x="9092383" y="1690688"/>
            <a:ext cx="2261418" cy="78377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sporcaX</a:t>
            </a:r>
            <a:endParaRPr lang="it-IT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59964373-40CB-6671-7DCE-36DCD4CD9490}"/>
              </a:ext>
            </a:extLst>
          </p:cNvPr>
          <p:cNvSpPr/>
          <p:nvPr/>
        </p:nvSpPr>
        <p:spPr>
          <a:xfrm>
            <a:off x="9092382" y="4501773"/>
            <a:ext cx="2261418" cy="78377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fitEncoding</a:t>
            </a:r>
            <a:endParaRPr lang="it-IT" dirty="0"/>
          </a:p>
        </p:txBody>
      </p:sp>
      <p:cxnSp>
        <p:nvCxnSpPr>
          <p:cNvPr id="53" name="Connettore a gomito 52">
            <a:extLst>
              <a:ext uri="{FF2B5EF4-FFF2-40B4-BE49-F238E27FC236}">
                <a16:creationId xmlns:a16="http://schemas.microsoft.com/office/drawing/2014/main" id="{A17BC479-D702-0BF7-B2B0-68CA28D765D9}"/>
              </a:ext>
            </a:extLst>
          </p:cNvPr>
          <p:cNvCxnSpPr>
            <a:stCxn id="5" idx="3"/>
            <a:endCxn id="24" idx="1"/>
          </p:cNvCxnSpPr>
          <p:nvPr/>
        </p:nvCxnSpPr>
        <p:spPr>
          <a:xfrm flipV="1">
            <a:off x="5039032" y="2102885"/>
            <a:ext cx="1056968" cy="47082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a gomito 54">
            <a:extLst>
              <a:ext uri="{FF2B5EF4-FFF2-40B4-BE49-F238E27FC236}">
                <a16:creationId xmlns:a16="http://schemas.microsoft.com/office/drawing/2014/main" id="{866FC568-8B60-1D3F-2086-FAB74237C8C7}"/>
              </a:ext>
            </a:extLst>
          </p:cNvPr>
          <p:cNvCxnSpPr>
            <a:stCxn id="5" idx="3"/>
            <a:endCxn id="30" idx="1"/>
          </p:cNvCxnSpPr>
          <p:nvPr/>
        </p:nvCxnSpPr>
        <p:spPr>
          <a:xfrm>
            <a:off x="5039032" y="2573708"/>
            <a:ext cx="1056968" cy="93344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833050E7-8066-EA26-46EC-7E825A8558EE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>
            <a:off x="8357419" y="3507152"/>
            <a:ext cx="734963" cy="138651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a gomito 59">
            <a:extLst>
              <a:ext uri="{FF2B5EF4-FFF2-40B4-BE49-F238E27FC236}">
                <a16:creationId xmlns:a16="http://schemas.microsoft.com/office/drawing/2014/main" id="{508D09AA-65A1-AA34-18DD-2B0502F9564D}"/>
              </a:ext>
            </a:extLst>
          </p:cNvPr>
          <p:cNvCxnSpPr>
            <a:cxnSpLocks/>
            <a:stCxn id="30" idx="3"/>
            <a:endCxn id="49" idx="1"/>
          </p:cNvCxnSpPr>
          <p:nvPr/>
        </p:nvCxnSpPr>
        <p:spPr>
          <a:xfrm flipV="1">
            <a:off x="8357419" y="2082577"/>
            <a:ext cx="734964" cy="14245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76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19C750-991A-4D4D-4678-1046FE10E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2858" cy="1325563"/>
          </a:xfrm>
        </p:spPr>
        <p:txBody>
          <a:bodyPr/>
          <a:lstStyle/>
          <a:p>
            <a:r>
              <a:rPr lang="it-IT" dirty="0" err="1"/>
              <a:t>def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(…)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C4787D2-C91A-33A6-D3F8-84857C06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92248" cy="313264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257F8A3-E63A-A7CA-D8D7-307CAC090D13}"/>
              </a:ext>
            </a:extLst>
          </p:cNvPr>
          <p:cNvSpPr txBox="1">
            <a:spLocks/>
          </p:cNvSpPr>
          <p:nvPr/>
        </p:nvSpPr>
        <p:spPr>
          <a:xfrm>
            <a:off x="838200" y="2480304"/>
            <a:ext cx="10065774" cy="1904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non presenta output</a:t>
            </a:r>
          </a:p>
          <a:p>
            <a:r>
              <a:rPr lang="it-IT" dirty="0"/>
              <a:t>è la funzione principale che viene chiamata ogni volta dal programma quando si vuole inserire un particolare tipo di sporcatura ed analizzarne l’impatto di essa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8ED92C5-A6D1-3920-B80B-7A86CF2CD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4" y="4243464"/>
            <a:ext cx="12011511" cy="966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155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6B6D92-A439-3F6C-8B5A-CCC65B1A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def</a:t>
            </a:r>
            <a:r>
              <a:rPr lang="it-IT" dirty="0"/>
              <a:t> </a:t>
            </a:r>
            <a:r>
              <a:rPr lang="it-IT" dirty="0" err="1"/>
              <a:t>runTestset</a:t>
            </a:r>
            <a:r>
              <a:rPr lang="it-IT" dirty="0"/>
              <a:t>(…)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9A683D-DC82-995E-F5CE-988362AC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0685"/>
            <a:ext cx="10515600" cy="3286278"/>
          </a:xfrm>
        </p:spPr>
        <p:txBody>
          <a:bodyPr>
            <a:normAutofit fontScale="92500"/>
          </a:bodyPr>
          <a:lstStyle/>
          <a:p>
            <a:r>
              <a:rPr lang="it-IT" sz="2000" dirty="0"/>
              <a:t>Essa si occupa sia di alcune operazioni preliminari sul dataset che dell’addestramento degli algoritmi di classificazione</a:t>
            </a:r>
          </a:p>
          <a:p>
            <a:r>
              <a:rPr lang="it-IT" sz="2000" dirty="0"/>
              <a:t>models ed </a:t>
            </a:r>
            <a:r>
              <a:rPr lang="it-IT" sz="2000" dirty="0" err="1"/>
              <a:t>x_train_type</a:t>
            </a:r>
            <a:r>
              <a:rPr lang="it-IT" sz="2000" dirty="0"/>
              <a:t> sono array di dizionari</a:t>
            </a:r>
          </a:p>
          <a:p>
            <a:r>
              <a:rPr lang="it-IT" sz="2000" dirty="0"/>
              <a:t>prima dell’addestramento dei modelli ci sono le seguenti operazioni preliminari:</a:t>
            </a:r>
          </a:p>
          <a:p>
            <a:pPr marL="457200" lvl="1" indent="0">
              <a:buNone/>
            </a:pPr>
            <a:r>
              <a:rPr lang="it-IT" sz="1600" dirty="0"/>
              <a:t>1.	Preparazione del dataset ed inizializzazione delle liste di modelli ed </a:t>
            </a:r>
            <a:r>
              <a:rPr lang="it-IT" sz="1600" dirty="0" err="1"/>
              <a:t>x_train_type</a:t>
            </a:r>
            <a:endParaRPr lang="it-IT" sz="1600" dirty="0"/>
          </a:p>
          <a:p>
            <a:pPr marL="800100" lvl="1" indent="-342900">
              <a:buAutoNum type="arabicPeriod" startAt="2"/>
            </a:pPr>
            <a:r>
              <a:rPr lang="it-IT" sz="1600" dirty="0"/>
              <a:t>Imputazione dei valori </a:t>
            </a:r>
            <a:r>
              <a:rPr lang="it-IT" sz="1600" dirty="0" err="1"/>
              <a:t>Nan</a:t>
            </a:r>
            <a:r>
              <a:rPr lang="it-IT" sz="1600" dirty="0"/>
              <a:t> (necessario, altrimenti causa errori critici nella fase di addestramento)</a:t>
            </a:r>
          </a:p>
          <a:p>
            <a:r>
              <a:rPr lang="it-IT" sz="2000" dirty="0"/>
              <a:t>in ogni implementazione è stata utilizzata la stessa logica per l’addestramento sul training set, con l’unica differenza che nel </a:t>
            </a:r>
            <a:r>
              <a:rPr lang="it-IT" sz="2000" dirty="0" err="1"/>
              <a:t>neural</a:t>
            </a:r>
            <a:r>
              <a:rPr lang="it-IT" sz="2000" dirty="0"/>
              <a:t> network non è stato utilizzato il training set imputato ma anche scalato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9952996-E4BF-C46B-6FFD-AB810BFA1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515775" cy="38063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FE40CCE-BCB9-4F1D-6F0C-B14819CBE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9770"/>
            <a:ext cx="6790457" cy="380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1850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901</TotalTime>
  <Words>2683</Words>
  <Application>Microsoft Office PowerPoint</Application>
  <PresentationFormat>Widescreen</PresentationFormat>
  <Paragraphs>197</Paragraphs>
  <Slides>69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69</vt:i4>
      </vt:variant>
    </vt:vector>
  </HeadingPairs>
  <TitlesOfParts>
    <vt:vector size="73" baseType="lpstr">
      <vt:lpstr>Arial</vt:lpstr>
      <vt:lpstr>Century Gothic</vt:lpstr>
      <vt:lpstr>Wingdings 3</vt:lpstr>
      <vt:lpstr>Ione</vt:lpstr>
      <vt:lpstr>Analisi dell’impatto di errori in un dataset su tre modelli di Machine learning</vt:lpstr>
      <vt:lpstr>obiettivo elaborato</vt:lpstr>
      <vt:lpstr>modelli d’addestramento utilizzati</vt:lpstr>
      <vt:lpstr>Analisi e manipolazioni  iniziali</vt:lpstr>
      <vt:lpstr>Presentazione standard di PowerPoint</vt:lpstr>
      <vt:lpstr>Presentazione standard di PowerPoint</vt:lpstr>
      <vt:lpstr>struttura del processo di sporcatura</vt:lpstr>
      <vt:lpstr>def main(…)</vt:lpstr>
      <vt:lpstr>def runTestset(…)</vt:lpstr>
      <vt:lpstr>operazioni preliminari codice</vt:lpstr>
      <vt:lpstr>addestramento</vt:lpstr>
      <vt:lpstr>Presentazione standard di PowerPoint</vt:lpstr>
      <vt:lpstr>def downsampling(…)</vt:lpstr>
      <vt:lpstr>Def prepareData(…)</vt:lpstr>
      <vt:lpstr>def sporcaX(…)</vt:lpstr>
      <vt:lpstr>Inconsistenza nei dati</vt:lpstr>
      <vt:lpstr>Valori Mancanti nel Dataset</vt:lpstr>
      <vt:lpstr>Inserimento valori Nan</vt:lpstr>
      <vt:lpstr>Ripetizioni di voci nel dataset</vt:lpstr>
      <vt:lpstr>Errori di Selezione in un menu a tendina (o simili)</vt:lpstr>
      <vt:lpstr>Presentazione standard di PowerPoint</vt:lpstr>
      <vt:lpstr>Errori di input manuali</vt:lpstr>
      <vt:lpstr>Presentazione standard di PowerPoint</vt:lpstr>
      <vt:lpstr>Def fitEncoding(…)</vt:lpstr>
      <vt:lpstr>Def evaluate_model(…)</vt:lpstr>
      <vt:lpstr>Presentazione standard di PowerPoint</vt:lpstr>
      <vt:lpstr>Esecuzione test ed Analisi risultati</vt:lpstr>
      <vt:lpstr>Caso pulito</vt:lpstr>
      <vt:lpstr>Presentazione standard di PowerPoint</vt:lpstr>
      <vt:lpstr>Presentazione standard di PowerPoint</vt:lpstr>
      <vt:lpstr>Inconsistenza dei dati 10%,90%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Valori Mancanti nel Dataset 10%-50%,70%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Inserimento valori NaN 25%,45%</vt:lpstr>
      <vt:lpstr>Presentazione standard di PowerPoint</vt:lpstr>
      <vt:lpstr>Presentazione standard di PowerPoint</vt:lpstr>
      <vt:lpstr>Ripetizioni di voci nel dataset 30%-80%-999%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Errori di Selezione da 20% a 40%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Errori di input manuali 20%,80%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Varè</dc:creator>
  <cp:lastModifiedBy>Matteo Varè</cp:lastModifiedBy>
  <cp:revision>2</cp:revision>
  <dcterms:created xsi:type="dcterms:W3CDTF">2025-08-28T14:50:24Z</dcterms:created>
  <dcterms:modified xsi:type="dcterms:W3CDTF">2025-09-01T08:58:51Z</dcterms:modified>
</cp:coreProperties>
</file>